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5626100" cy="3822700"/>
  <p:notesSz cx="6858000" cy="9144000"/>
  <p:embeddedFontLst>
    <p:embeddedFont>
      <p:font typeface="SB AggroOTF Light" panose="020B0600000101010101" charset="-127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Pretendard Bold" panose="020B0600000101010101" charset="-127"/>
      <p:bold r:id="rId23"/>
    </p:embeddedFont>
    <p:embeddedFont>
      <p:font typeface="Pretendard Regular" panose="020B0600000101010101" charset="-127"/>
      <p:regular r:id="rId24"/>
    </p:embeddedFont>
    <p:embeddedFont>
      <p:font typeface="SB AggroOTF Medium" panose="020B0600000101010101" charset="-127"/>
      <p:regular r:id="rId25"/>
    </p:embeddedFont>
    <p:embeddedFont>
      <p:font typeface="SB AggroOTF Bold" panose="020B0600000101010101" charset="-127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44" d="100"/>
          <a:sy n="144" d="100"/>
        </p:scale>
        <p:origin x="128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12.png"/><Relationship Id="rId5" Type="http://schemas.openxmlformats.org/officeDocument/2006/relationships/image" Target="../media/image19.png"/><Relationship Id="rId10" Type="http://schemas.openxmlformats.org/officeDocument/2006/relationships/image" Target="../media/image10.png"/><Relationship Id="rId4" Type="http://schemas.openxmlformats.org/officeDocument/2006/relationships/image" Target="../media/image18.png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12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12.png"/><Relationship Id="rId5" Type="http://schemas.openxmlformats.org/officeDocument/2006/relationships/image" Target="../media/image19.png"/><Relationship Id="rId10" Type="http://schemas.openxmlformats.org/officeDocument/2006/relationships/image" Target="../media/image10.png"/><Relationship Id="rId4" Type="http://schemas.openxmlformats.org/officeDocument/2006/relationships/image" Target="../media/image18.png"/><Relationship Id="rId9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12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12.png"/><Relationship Id="rId5" Type="http://schemas.openxmlformats.org/officeDocument/2006/relationships/image" Target="../media/image19.png"/><Relationship Id="rId10" Type="http://schemas.openxmlformats.org/officeDocument/2006/relationships/image" Target="../media/image10.png"/><Relationship Id="rId4" Type="http://schemas.openxmlformats.org/officeDocument/2006/relationships/image" Target="../media/image18.png"/><Relationship Id="rId9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1.png"/><Relationship Id="rId9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4.png"/><Relationship Id="rId4" Type="http://schemas.openxmlformats.org/officeDocument/2006/relationships/image" Target="../media/image58.pn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4" Type="http://schemas.openxmlformats.org/officeDocument/2006/relationships/image" Target="../media/image4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302000"/>
            <a:ext cx="53086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04900" y="3314700"/>
            <a:ext cx="76200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2552700"/>
            <a:ext cx="127000" cy="127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4600" y="749300"/>
            <a:ext cx="139700" cy="139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0" y="1066800"/>
            <a:ext cx="254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00" y="2895600"/>
            <a:ext cx="381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0" y="1447800"/>
            <a:ext cx="5435600" cy="147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1028700"/>
            <a:ext cx="4457700" cy="419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2160000">
            <a:off x="317500" y="736600"/>
            <a:ext cx="546100" cy="584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65200" y="1130300"/>
            <a:ext cx="3962400" cy="16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900" b="0" i="0" u="none" strike="noStrike" spc="-100">
                <a:solidFill>
                  <a:srgbClr val="000000"/>
                </a:solidFill>
                <a:latin typeface="SB AggroOTF Light"/>
              </a:rPr>
              <a:t>SSAFY AI</a:t>
            </a:r>
            <a:r>
              <a:rPr lang="ko-KR" sz="900" b="0" i="0" u="none" strike="noStrike" spc="-100">
                <a:solidFill>
                  <a:srgbClr val="000000"/>
                </a:solidFill>
                <a:ea typeface="SB AggroOTF Light"/>
              </a:rPr>
              <a:t>코스</a:t>
            </a:r>
            <a:r>
              <a:rPr lang="en-US" sz="900" b="0" i="0" u="none" strike="noStrike" spc="-10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900" b="0" i="0" u="none" strike="noStrike" spc="-100">
                <a:solidFill>
                  <a:srgbClr val="000000"/>
                </a:solidFill>
                <a:ea typeface="SB AggroOTF Light"/>
              </a:rPr>
              <a:t>광주</a:t>
            </a:r>
            <a:r>
              <a:rPr lang="en-US" sz="900" b="0" i="0" u="none" strike="noStrike" spc="-100">
                <a:solidFill>
                  <a:srgbClr val="000000"/>
                </a:solidFill>
                <a:latin typeface="SB AggroOTF Light"/>
              </a:rPr>
              <a:t> 3</a:t>
            </a:r>
            <a:r>
              <a:rPr lang="ko-KR" sz="900" b="0" i="0" u="none" strike="noStrike" spc="-100">
                <a:solidFill>
                  <a:srgbClr val="000000"/>
                </a:solidFill>
                <a:ea typeface="SB AggroOTF Light"/>
              </a:rPr>
              <a:t>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62500" y="469900"/>
            <a:ext cx="609600" cy="6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" b="0" i="0" u="none" strike="noStrike">
                <a:solidFill>
                  <a:srgbClr val="222222"/>
                </a:solidFill>
                <a:latin typeface="SB AggroOTF Medium"/>
              </a:rPr>
              <a:t> www.miricompany.com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04900" y="3314700"/>
            <a:ext cx="7620000" cy="279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302000"/>
            <a:ext cx="53086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28600" y="584200"/>
            <a:ext cx="5219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 spc="-100">
                <a:solidFill>
                  <a:srgbClr val="000000"/>
                </a:solidFill>
                <a:ea typeface="SB AggroOTF Medium"/>
              </a:rPr>
              <a:t>데이터</a:t>
            </a:r>
            <a:r>
              <a:rPr lang="en-US" sz="1800" b="0" i="0" u="none" strike="noStrike" spc="-10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SB AggroOTF Medium"/>
              </a:rPr>
              <a:t>구성</a:t>
            </a:r>
            <a:r>
              <a:rPr lang="en-US" sz="1800" b="0" i="0" u="none" strike="noStrike" spc="-10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SB AggroOTF Medium"/>
              </a:rPr>
              <a:t>및</a:t>
            </a:r>
            <a:r>
              <a:rPr lang="en-US" sz="1800" b="0" i="0" u="none" strike="noStrike" spc="-10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SB AggroOTF Medium"/>
              </a:rPr>
              <a:t>처리</a:t>
            </a:r>
            <a:r>
              <a:rPr lang="en-US" sz="1800" b="0" i="0" u="none" strike="noStrike" spc="-10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SB AggroOTF Medium"/>
              </a:rPr>
              <a:t>방법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393700"/>
            <a:ext cx="1143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0" y="647700"/>
            <a:ext cx="254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1000" y="1181100"/>
            <a:ext cx="114300" cy="114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2400" y="977900"/>
            <a:ext cx="254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1117600"/>
            <a:ext cx="2324100" cy="927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1117600"/>
            <a:ext cx="63500" cy="914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58800" y="1257300"/>
            <a:ext cx="2070100" cy="177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1000" b="0" i="0" u="none" strike="noStrike" spc="-100">
                <a:solidFill>
                  <a:srgbClr val="222222"/>
                </a:solidFill>
                <a:ea typeface="Pretendard Bold"/>
              </a:rPr>
              <a:t>원천데이터</a:t>
            </a:r>
            <a:r>
              <a:rPr lang="en-US" sz="1000" b="0" i="0" u="none" strike="noStrike" spc="-1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1000" b="0" i="0" u="none" strike="noStrike" spc="-100">
                <a:solidFill>
                  <a:srgbClr val="222222"/>
                </a:solidFill>
                <a:ea typeface="Pretendard Bold"/>
              </a:rPr>
              <a:t>소스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8800" y="1485900"/>
            <a:ext cx="2057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900" b="0" i="0" u="none" strike="noStrike">
                <a:solidFill>
                  <a:srgbClr val="000000"/>
                </a:solidFill>
                <a:ea typeface="Pretendard Regular"/>
              </a:rPr>
              <a:t>공공데이터</a:t>
            </a:r>
            <a:r>
              <a:rPr lang="en-US" sz="900" b="0" i="0" u="none" strike="noStrike">
                <a:solidFill>
                  <a:srgbClr val="000000"/>
                </a:solidFill>
                <a:latin typeface="Pretendard Regular"/>
              </a:rPr>
              <a:t> [</a:t>
            </a:r>
            <a:r>
              <a:rPr lang="ko-KR" sz="900" b="0" i="0" u="none" strike="noStrike">
                <a:solidFill>
                  <a:srgbClr val="000000"/>
                </a:solidFill>
                <a:ea typeface="Pretendard Regular"/>
              </a:rPr>
              <a:t>한국소비자원</a:t>
            </a:r>
            <a:r>
              <a:rPr lang="en-US" sz="900" b="0" i="0" u="none" strike="noStrike">
                <a:solidFill>
                  <a:srgbClr val="000000"/>
                </a:solidFill>
                <a:latin typeface="Pretendard Regular"/>
              </a:rPr>
              <a:t>_</a:t>
            </a:r>
            <a:r>
              <a:rPr lang="ko-KR" sz="900" b="0" i="0" u="none" strike="noStrike">
                <a:solidFill>
                  <a:srgbClr val="000000"/>
                </a:solidFill>
                <a:ea typeface="Pretendard Regular"/>
              </a:rPr>
              <a:t>생필품</a:t>
            </a:r>
            <a:r>
              <a:rPr lang="en-US" sz="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900" b="0" i="0" u="none" strike="noStrike">
                <a:solidFill>
                  <a:srgbClr val="000000"/>
                </a:solidFill>
                <a:ea typeface="Pretendard Regular"/>
              </a:rPr>
              <a:t>가격</a:t>
            </a:r>
            <a:r>
              <a:rPr lang="en-US" sz="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900" b="0" i="0" u="none" strike="noStrike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900" b="0" i="0" u="none" strike="noStrike">
                <a:solidFill>
                  <a:srgbClr val="000000"/>
                </a:solidFill>
                <a:latin typeface="Pretendard Regular"/>
              </a:rPr>
              <a:t>_20241220] </a:t>
            </a:r>
          </a:p>
          <a:p>
            <a:pPr lvl="0" algn="l">
              <a:lnSpc>
                <a:spcPct val="116199"/>
              </a:lnSpc>
            </a:pPr>
            <a:r>
              <a:rPr lang="en-US" sz="700" b="0" i="0" u="none" strike="noStrike">
                <a:solidFill>
                  <a:srgbClr val="000000"/>
                </a:solidFill>
                <a:latin typeface="Pretendard Regular"/>
              </a:rPr>
              <a:t>https://www.data.go.kr/data/15083256/fileData.do</a:t>
            </a:r>
          </a:p>
          <a:p>
            <a:pPr lvl="0" algn="l">
              <a:lnSpc>
                <a:spcPct val="116199"/>
              </a:lnSpc>
            </a:pPr>
            <a:endParaRPr lang="en-US" sz="700" b="0" i="0" u="none" strike="noStrike">
              <a:solidFill>
                <a:srgbClr val="000000"/>
              </a:solidFill>
              <a:latin typeface="Pretendard Regular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1016000"/>
            <a:ext cx="292100" cy="228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66700" y="1028700"/>
            <a:ext cx="2159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00" b="1" i="0" u="none" strike="noStrike">
                <a:solidFill>
                  <a:srgbClr val="000000"/>
                </a:solidFill>
                <a:latin typeface="SB AggroOTF Medium"/>
              </a:rPr>
              <a:t>01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9100" y="1117600"/>
            <a:ext cx="2324100" cy="927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59100" y="1117600"/>
            <a:ext cx="63500" cy="914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098800" y="1257300"/>
            <a:ext cx="2070100" cy="177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1000" b="0" i="0" u="none" strike="noStrike" spc="-100">
                <a:solidFill>
                  <a:srgbClr val="222222"/>
                </a:solidFill>
                <a:ea typeface="Pretendard Bold"/>
              </a:rPr>
              <a:t>원천데이터</a:t>
            </a:r>
            <a:r>
              <a:rPr lang="en-US" sz="1000" b="0" i="0" u="none" strike="noStrike" spc="-1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1000" b="0" i="0" u="none" strike="noStrike" spc="-100">
                <a:solidFill>
                  <a:srgbClr val="222222"/>
                </a:solidFill>
                <a:ea typeface="Pretendard Bold"/>
              </a:rPr>
              <a:t>형식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098800" y="1485900"/>
            <a:ext cx="2070100" cy="139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800" b="0" i="0" u="none" strike="noStrike">
                <a:solidFill>
                  <a:srgbClr val="000000"/>
                </a:solidFill>
                <a:ea typeface="Pretendard Regular"/>
              </a:rPr>
              <a:t>정형</a:t>
            </a:r>
            <a:r>
              <a:rPr lang="en-US" sz="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8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800" b="0" i="0" u="none" strike="noStrike">
                <a:solidFill>
                  <a:srgbClr val="000000"/>
                </a:solidFill>
                <a:latin typeface="Pretendard Regular"/>
              </a:rPr>
              <a:t> : CSV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94000" y="1016000"/>
            <a:ext cx="292100" cy="2286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832100" y="1028700"/>
            <a:ext cx="2159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00" b="1" i="0" u="none" strike="noStrike">
                <a:solidFill>
                  <a:srgbClr val="000000"/>
                </a:solidFill>
                <a:latin typeface="SB AggroOTF Medium"/>
              </a:rPr>
              <a:t>02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2235200"/>
            <a:ext cx="2324100" cy="927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2235200"/>
            <a:ext cx="63500" cy="9144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558800" y="2374900"/>
            <a:ext cx="2070100" cy="177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1000" b="0" i="0" u="none" strike="noStrike" spc="-100">
                <a:solidFill>
                  <a:srgbClr val="222222"/>
                </a:solidFill>
                <a:ea typeface="Pretendard Bold"/>
              </a:rPr>
              <a:t>원천</a:t>
            </a:r>
            <a:r>
              <a:rPr lang="en-US" sz="1000" b="0" i="0" u="none" strike="noStrike" spc="-1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1000" b="0" i="0" u="none" strike="noStrike" spc="-100">
                <a:solidFill>
                  <a:srgbClr val="222222"/>
                </a:solidFill>
                <a:ea typeface="Pretendard Bold"/>
              </a:rPr>
              <a:t>데이터</a:t>
            </a:r>
            <a:r>
              <a:rPr lang="en-US" sz="1000" b="0" i="0" u="none" strike="noStrike" spc="-1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1000" b="0" i="0" u="none" strike="noStrike" spc="-100">
                <a:solidFill>
                  <a:srgbClr val="222222"/>
                </a:solidFill>
                <a:ea typeface="Pretendard Bold"/>
              </a:rPr>
              <a:t>수집</a:t>
            </a:r>
            <a:r>
              <a:rPr lang="en-US" sz="1000" b="0" i="0" u="none" strike="noStrike" spc="-100">
                <a:solidFill>
                  <a:srgbClr val="222222"/>
                </a:solidFill>
                <a:latin typeface="Pretendard Bold"/>
              </a:rPr>
              <a:t> 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58800" y="2603500"/>
            <a:ext cx="20701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800" b="0" i="0" u="none" strike="noStrike">
                <a:solidFill>
                  <a:srgbClr val="000000"/>
                </a:solidFill>
                <a:latin typeface="Pretendard Regular"/>
              </a:rPr>
              <a:t>API</a:t>
            </a:r>
            <a:r>
              <a:rPr lang="ko-KR" sz="800" b="0" i="0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800" b="0" i="0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800" b="0" i="0" u="none" strike="noStrike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8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800" b="0" i="0" u="none" strike="noStrike">
                <a:solidFill>
                  <a:srgbClr val="000000"/>
                </a:solidFill>
                <a:ea typeface="Pretendard Regular"/>
              </a:rPr>
              <a:t>수집</a:t>
            </a:r>
          </a:p>
          <a:p>
            <a:pPr lvl="0" algn="l">
              <a:lnSpc>
                <a:spcPct val="116199"/>
              </a:lnSpc>
            </a:pPr>
            <a:r>
              <a:rPr lang="en-US" sz="800" b="0" i="0" u="none" strike="noStrike">
                <a:solidFill>
                  <a:srgbClr val="000000"/>
                </a:solidFill>
                <a:latin typeface="Pretendard Regular"/>
              </a:rPr>
              <a:t>Selenium</a:t>
            </a:r>
            <a:r>
              <a:rPr lang="ko-KR" sz="800" b="0" i="0" u="none" strike="noStrike">
                <a:solidFill>
                  <a:srgbClr val="000000"/>
                </a:solidFill>
                <a:ea typeface="Pretendard Regular"/>
              </a:rPr>
              <a:t>과</a:t>
            </a:r>
            <a:r>
              <a:rPr lang="en-US" sz="800" b="0" i="0" u="none" strike="noStrike">
                <a:solidFill>
                  <a:srgbClr val="000000"/>
                </a:solidFill>
                <a:latin typeface="Pretendard Regular"/>
              </a:rPr>
              <a:t> BeautifulSoup</a:t>
            </a:r>
            <a:r>
              <a:rPr lang="ko-KR" sz="800" b="0" i="0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800" b="0" i="0" u="none" strike="noStrike">
                <a:solidFill>
                  <a:srgbClr val="000000"/>
                </a:solidFill>
                <a:ea typeface="Pretendard Regular"/>
              </a:rPr>
              <a:t>활용한</a:t>
            </a:r>
            <a:r>
              <a:rPr lang="en-US" sz="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800" b="0" i="0" u="none" strike="noStrike">
                <a:solidFill>
                  <a:srgbClr val="000000"/>
                </a:solidFill>
                <a:ea typeface="Pretendard Regular"/>
              </a:rPr>
              <a:t>크롤링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" y="2133600"/>
            <a:ext cx="292100" cy="2286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266700" y="2146300"/>
            <a:ext cx="2159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00" b="1" i="0" u="none" strike="noStrike">
                <a:solidFill>
                  <a:srgbClr val="000000"/>
                </a:solidFill>
                <a:latin typeface="SB AggroOTF Medium"/>
              </a:rPr>
              <a:t>03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9100" y="2235200"/>
            <a:ext cx="2324100" cy="927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59100" y="2235200"/>
            <a:ext cx="63500" cy="9144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3098800" y="2374900"/>
            <a:ext cx="2070100" cy="177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1000" b="0" i="0" u="none" strike="noStrike" spc="-100">
                <a:solidFill>
                  <a:srgbClr val="222222"/>
                </a:solidFill>
                <a:ea typeface="Pretendard Bold"/>
              </a:rPr>
              <a:t>원천</a:t>
            </a:r>
            <a:r>
              <a:rPr lang="en-US" sz="1000" b="0" i="0" u="none" strike="noStrike" spc="-1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1000" b="0" i="0" u="none" strike="noStrike" spc="-100">
                <a:solidFill>
                  <a:srgbClr val="222222"/>
                </a:solidFill>
                <a:ea typeface="Pretendard Bold"/>
              </a:rPr>
              <a:t>데이터</a:t>
            </a:r>
            <a:r>
              <a:rPr lang="en-US" sz="1000" b="0" i="0" u="none" strike="noStrike" spc="-1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1000" b="0" i="0" u="none" strike="noStrike" spc="-100">
                <a:solidFill>
                  <a:srgbClr val="222222"/>
                </a:solidFill>
                <a:ea typeface="Pretendard Bold"/>
              </a:rPr>
              <a:t>처리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098800" y="2603500"/>
            <a:ext cx="207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800" b="0" i="0" u="none" strike="noStrike">
                <a:solidFill>
                  <a:srgbClr val="000000"/>
                </a:solidFill>
                <a:ea typeface="Pretendard Regular"/>
              </a:rPr>
              <a:t>상품명</a:t>
            </a:r>
            <a:r>
              <a:rPr lang="en-US" sz="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800" b="0" i="0" u="none" strike="noStrike">
                <a:solidFill>
                  <a:srgbClr val="000000"/>
                </a:solidFill>
                <a:ea typeface="Pretendard Regular"/>
              </a:rPr>
              <a:t>통일화</a:t>
            </a:r>
            <a:r>
              <a:rPr lang="en-US" sz="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8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800" b="0" i="0" u="none" strike="noStrike">
                <a:solidFill>
                  <a:srgbClr val="000000"/>
                </a:solidFill>
                <a:ea typeface="Pretendard Regular"/>
              </a:rPr>
              <a:t>단위</a:t>
            </a:r>
            <a:r>
              <a:rPr lang="en-US" sz="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800" b="0" i="0" u="none" strike="noStrike">
                <a:solidFill>
                  <a:srgbClr val="000000"/>
                </a:solidFill>
                <a:ea typeface="Pretendard Regular"/>
              </a:rPr>
              <a:t>정규화</a:t>
            </a:r>
          </a:p>
          <a:p>
            <a:pPr lvl="0" algn="l">
              <a:lnSpc>
                <a:spcPct val="116199"/>
              </a:lnSpc>
            </a:pPr>
            <a:r>
              <a:rPr lang="ko-KR" sz="800" b="0" i="0" u="none" strike="noStrike">
                <a:solidFill>
                  <a:srgbClr val="000000"/>
                </a:solidFill>
                <a:ea typeface="Pretendard Regular"/>
              </a:rPr>
              <a:t>결측치</a:t>
            </a:r>
            <a:r>
              <a:rPr lang="en-US" sz="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800" b="0" i="0" u="none" strike="noStrike">
                <a:solidFill>
                  <a:srgbClr val="000000"/>
                </a:solidFill>
                <a:ea typeface="Pretendard Regular"/>
              </a:rPr>
              <a:t>처리</a:t>
            </a:r>
            <a:r>
              <a:rPr lang="en-US" sz="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8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800" b="0" i="0" u="none" strike="noStrike">
                <a:solidFill>
                  <a:srgbClr val="000000"/>
                </a:solidFill>
                <a:ea typeface="Pretendard Regular"/>
              </a:rPr>
              <a:t>텍스트</a:t>
            </a:r>
            <a:r>
              <a:rPr lang="en-US" sz="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8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800" b="0" i="0" u="none" strike="noStrike">
                <a:solidFill>
                  <a:srgbClr val="000000"/>
                </a:solidFill>
                <a:ea typeface="Pretendard Regular"/>
              </a:rPr>
              <a:t>정제</a:t>
            </a:r>
          </a:p>
          <a:p>
            <a:pPr lvl="0" algn="l">
              <a:lnSpc>
                <a:spcPct val="116199"/>
              </a:lnSpc>
            </a:pPr>
            <a:r>
              <a:rPr lang="ko-KR" sz="8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800" b="0" i="0" u="none" strike="noStrike">
                <a:solidFill>
                  <a:srgbClr val="000000"/>
                </a:solidFill>
                <a:ea typeface="Pretendard Regular"/>
              </a:rPr>
              <a:t>분석을</a:t>
            </a:r>
            <a:r>
              <a:rPr lang="en-US" sz="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800" b="0" i="0" u="none" strike="noStrike">
                <a:solidFill>
                  <a:srgbClr val="000000"/>
                </a:solidFill>
                <a:ea typeface="Pretendard Regular"/>
              </a:rPr>
              <a:t>위한</a:t>
            </a:r>
            <a:r>
              <a:rPr lang="en-US" sz="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800" b="0" i="0" u="none" strike="noStrike">
                <a:solidFill>
                  <a:srgbClr val="000000"/>
                </a:solidFill>
                <a:ea typeface="Pretendard Regular"/>
              </a:rPr>
              <a:t>주요</a:t>
            </a:r>
            <a:r>
              <a:rPr lang="en-US" sz="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800" b="0" i="0" u="none" strike="noStrike">
                <a:solidFill>
                  <a:srgbClr val="000000"/>
                </a:solidFill>
                <a:ea typeface="Pretendard Regular"/>
              </a:rPr>
              <a:t>키워드</a:t>
            </a:r>
            <a:r>
              <a:rPr lang="en-US" sz="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800" b="0" i="0" u="none" strike="noStrike">
                <a:solidFill>
                  <a:srgbClr val="000000"/>
                </a:solidFill>
                <a:ea typeface="Pretendard Regular"/>
              </a:rPr>
              <a:t>태깅</a:t>
            </a:r>
            <a:r>
              <a:rPr lang="en-US" sz="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8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800" b="0" i="0" u="none" strike="noStrike">
                <a:solidFill>
                  <a:srgbClr val="000000"/>
                </a:solidFill>
                <a:ea typeface="Pretendard Regular"/>
              </a:rPr>
              <a:t>정렬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4000" y="2133600"/>
            <a:ext cx="292100" cy="2286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2832100" y="2146300"/>
            <a:ext cx="2159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00" b="1" i="0" u="none" strike="noStrike">
                <a:solidFill>
                  <a:srgbClr val="000000"/>
                </a:solidFill>
                <a:latin typeface="SB AggroOTF Medium"/>
              </a:rPr>
              <a:t>04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1920000">
            <a:off x="114300" y="2946400"/>
            <a:ext cx="520700" cy="5588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320000">
            <a:off x="5105400" y="1752600"/>
            <a:ext cx="571500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04900" y="3314700"/>
            <a:ext cx="7620000" cy="279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2603500"/>
            <a:ext cx="139700" cy="139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00" y="2921000"/>
            <a:ext cx="254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00" y="1181100"/>
            <a:ext cx="139700" cy="139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5900" y="1460500"/>
            <a:ext cx="254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500" y="965200"/>
            <a:ext cx="5016500" cy="2324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5100" y="457200"/>
            <a:ext cx="5295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 spc="-100">
                <a:solidFill>
                  <a:srgbClr val="000000"/>
                </a:solidFill>
                <a:ea typeface="SB AggroOTF Medium"/>
              </a:rPr>
              <a:t>상품</a:t>
            </a:r>
            <a:r>
              <a:rPr lang="en-US" sz="1800" b="0" i="0" u="none" strike="noStrike" spc="-10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SB AggroOTF Medium"/>
              </a:rPr>
              <a:t>데이터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04900" y="3314700"/>
            <a:ext cx="7620000" cy="279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00" y="1181100"/>
            <a:ext cx="139700" cy="13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066800"/>
            <a:ext cx="4953000" cy="2247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65100" y="457200"/>
            <a:ext cx="5295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 spc="-100">
                <a:solidFill>
                  <a:srgbClr val="000000"/>
                </a:solidFill>
                <a:ea typeface="SB AggroOTF Medium"/>
              </a:rPr>
              <a:t>백엔드</a:t>
            </a:r>
            <a:r>
              <a:rPr lang="en-US" sz="1800" b="0" i="0" u="none" strike="noStrike" spc="-10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SB AggroOTF Medium"/>
              </a:rPr>
              <a:t>구조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04900" y="3314700"/>
            <a:ext cx="7620000" cy="279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302000"/>
            <a:ext cx="53086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68300" y="508000"/>
            <a:ext cx="5219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000000"/>
                </a:solidFill>
                <a:latin typeface="SB AggroOTF Medium"/>
              </a:rPr>
              <a:t>API </a:t>
            </a:r>
            <a:r>
              <a:rPr lang="ko-KR" sz="1800" b="0" i="0" u="none" strike="noStrike" spc="-100">
                <a:solidFill>
                  <a:srgbClr val="000000"/>
                </a:solidFill>
                <a:ea typeface="SB AggroOTF Medium"/>
              </a:rPr>
              <a:t>활용</a:t>
            </a:r>
            <a:r>
              <a:rPr lang="en-US" sz="1800" b="0" i="0" u="none" strike="noStrike" spc="-10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SB AggroOTF Medium"/>
              </a:rPr>
              <a:t>방법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393700"/>
            <a:ext cx="1143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0" y="647700"/>
            <a:ext cx="254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1000" y="1181100"/>
            <a:ext cx="114300" cy="114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2400" y="977900"/>
            <a:ext cx="254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000" y="1066800"/>
            <a:ext cx="1384300" cy="2082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500" y="1079500"/>
            <a:ext cx="63500" cy="2070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90600" y="1143000"/>
            <a:ext cx="13208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1500" b="0" i="0" u="none" strike="noStrike" spc="-100">
                <a:solidFill>
                  <a:srgbClr val="222222"/>
                </a:solidFill>
                <a:latin typeface="Pretendard Bold"/>
              </a:rPr>
              <a:t>Open Ai  Assistants API 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0600" y="1714500"/>
            <a:ext cx="1155700" cy="876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1500" b="0" i="0" u="none" strike="noStrike">
                <a:solidFill>
                  <a:srgbClr val="000000"/>
                </a:solidFill>
                <a:ea typeface="Pretendard Regular"/>
              </a:rPr>
              <a:t>질문</a:t>
            </a:r>
            <a:r>
              <a:rPr lang="en-US" sz="1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Pretendard Regular"/>
              </a:rPr>
              <a:t>처리</a:t>
            </a:r>
          </a:p>
          <a:p>
            <a:pPr lvl="0" algn="l">
              <a:lnSpc>
                <a:spcPct val="132800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1500" b="0" i="0" u="none" strike="noStrike">
                <a:solidFill>
                  <a:srgbClr val="000000"/>
                </a:solidFill>
                <a:ea typeface="Pretendard Regular"/>
              </a:rPr>
              <a:t>자연어</a:t>
            </a:r>
            <a:r>
              <a:rPr lang="en-US" sz="1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Pretendard Regular"/>
              </a:rPr>
              <a:t>응답</a:t>
            </a:r>
            <a:r>
              <a:rPr lang="en-US" sz="1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Pretendard Regular"/>
              </a:rPr>
              <a:t>생성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100" y="977900"/>
            <a:ext cx="292100" cy="228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711200" y="990600"/>
            <a:ext cx="2159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00" b="1" i="0" u="none" strike="noStrike">
                <a:solidFill>
                  <a:srgbClr val="000000"/>
                </a:solidFill>
                <a:latin typeface="SB AggroOTF Medium"/>
              </a:rPr>
              <a:t>01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7900" y="1066800"/>
            <a:ext cx="1384300" cy="2082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7900" y="1079500"/>
            <a:ext cx="63500" cy="2070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695700" y="1257300"/>
            <a:ext cx="1155700" cy="304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1700" b="0" i="0" u="none" strike="noStrike" spc="-200">
                <a:solidFill>
                  <a:srgbClr val="222222"/>
                </a:solidFill>
                <a:latin typeface="Pretendard Bold"/>
              </a:rPr>
              <a:t>fly.io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657600" y="1714500"/>
            <a:ext cx="12446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1500" b="0" i="0" u="none" strike="noStrike">
                <a:solidFill>
                  <a:srgbClr val="000000"/>
                </a:solidFill>
                <a:ea typeface="Pretendard Regular"/>
              </a:rPr>
              <a:t>클라우드</a:t>
            </a:r>
            <a:r>
              <a:rPr lang="en-US" sz="1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Pretendard Regular"/>
              </a:rPr>
              <a:t>서버</a:t>
            </a:r>
            <a:r>
              <a:rPr lang="en-US" sz="1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Pretendard Regular"/>
              </a:rPr>
              <a:t>배포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52800" y="977900"/>
            <a:ext cx="292100" cy="2286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3390900" y="990600"/>
            <a:ext cx="2159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00" b="1" i="0" u="none" strike="noStrike">
                <a:solidFill>
                  <a:srgbClr val="000000"/>
                </a:solidFill>
                <a:latin typeface="SB AggroOTF Medium"/>
              </a:rPr>
              <a:t>02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140000">
            <a:off x="4749800" y="2844800"/>
            <a:ext cx="469900" cy="50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04900" y="3314700"/>
            <a:ext cx="7620000" cy="279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302000"/>
            <a:ext cx="53086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44500" y="482600"/>
            <a:ext cx="5219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 spc="-100">
                <a:solidFill>
                  <a:srgbClr val="000000"/>
                </a:solidFill>
                <a:ea typeface="SB AggroOTF Medium"/>
              </a:rPr>
              <a:t>사용</a:t>
            </a:r>
            <a:r>
              <a:rPr lang="en-US" sz="1800" b="0" i="0" u="none" strike="noStrike" spc="-10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SB AggroOTF Medium"/>
              </a:rPr>
              <a:t>기술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393700"/>
            <a:ext cx="1143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0" y="647700"/>
            <a:ext cx="254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1000" y="1181100"/>
            <a:ext cx="114300" cy="114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2400" y="977900"/>
            <a:ext cx="254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900" y="1117600"/>
            <a:ext cx="1384300" cy="2082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500" y="1117600"/>
            <a:ext cx="63500" cy="2070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96900" y="1270000"/>
            <a:ext cx="1155700" cy="266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1500" b="0" i="0" u="none" strike="noStrike" spc="-100">
                <a:solidFill>
                  <a:srgbClr val="222222"/>
                </a:solidFill>
                <a:latin typeface="Pretendard Bold"/>
              </a:rPr>
              <a:t>FrontEnd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9600" y="1714500"/>
            <a:ext cx="1143000" cy="69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Pretendard Regular"/>
              </a:rPr>
              <a:t>-Node</a:t>
            </a:r>
          </a:p>
          <a:p>
            <a:pPr lvl="0" algn="l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Pretendard Regular"/>
              </a:rPr>
              <a:t>-parcel</a:t>
            </a:r>
          </a:p>
          <a:p>
            <a:pPr lvl="0" algn="l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Pretendard Regular"/>
              </a:rPr>
              <a:t>-tailwindcss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400" y="1016000"/>
            <a:ext cx="292100" cy="228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17500" y="1028700"/>
            <a:ext cx="2159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00" b="1" i="0" u="none" strike="noStrike">
                <a:solidFill>
                  <a:srgbClr val="000000"/>
                </a:solidFill>
                <a:latin typeface="SB AggroOTF Medium"/>
              </a:rPr>
              <a:t>01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7100" y="1117600"/>
            <a:ext cx="1384300" cy="2082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7100" y="1117600"/>
            <a:ext cx="63500" cy="2070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387600" y="1257300"/>
            <a:ext cx="1155700" cy="266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1500" b="0" i="0" u="none" strike="noStrike" spc="-100">
                <a:solidFill>
                  <a:srgbClr val="222222"/>
                </a:solidFill>
                <a:latin typeface="Pretendard Bold"/>
              </a:rPr>
              <a:t>BackEnd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87600" y="1714500"/>
            <a:ext cx="1143000" cy="22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1300" b="0" i="0" u="none" strike="noStrike">
                <a:solidFill>
                  <a:srgbClr val="000000"/>
                </a:solidFill>
                <a:latin typeface="Pretendard Regular"/>
              </a:rPr>
              <a:t>-FastAPI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32000" y="1016000"/>
            <a:ext cx="292100" cy="2286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082800" y="1028700"/>
            <a:ext cx="2159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00" b="1" i="0" u="none" strike="noStrike">
                <a:solidFill>
                  <a:srgbClr val="000000"/>
                </a:solidFill>
                <a:latin typeface="SB AggroOTF Medium"/>
              </a:rPr>
              <a:t>02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8100" y="1066800"/>
            <a:ext cx="1384300" cy="2082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48100" y="1054100"/>
            <a:ext cx="63500" cy="20701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4102100" y="1219200"/>
            <a:ext cx="1155700" cy="266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1500" b="0" i="0" u="none" strike="noStrike" spc="-100">
                <a:solidFill>
                  <a:srgbClr val="222222"/>
                </a:solidFill>
                <a:latin typeface="Pretendard Bold"/>
              </a:rPr>
              <a:t>Deploy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114800" y="1651000"/>
            <a:ext cx="11430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1300" b="0" i="0" u="none" strike="noStrike">
                <a:solidFill>
                  <a:srgbClr val="000000"/>
                </a:solidFill>
                <a:latin typeface="Pretendard Regular"/>
              </a:rPr>
              <a:t>-Fly.io</a:t>
            </a:r>
          </a:p>
          <a:p>
            <a:pPr lvl="0" algn="l">
              <a:lnSpc>
                <a:spcPct val="132800"/>
              </a:lnSpc>
            </a:pPr>
            <a:r>
              <a:rPr lang="en-US" sz="1300" b="0" i="0" u="none" strike="noStrike">
                <a:solidFill>
                  <a:srgbClr val="000000"/>
                </a:solidFill>
                <a:latin typeface="Pretendard Regular"/>
              </a:rPr>
              <a:t>-AWS Amplify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97300" y="1016000"/>
            <a:ext cx="292100" cy="228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140000">
            <a:off x="3429000" y="2895600"/>
            <a:ext cx="469900" cy="5080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3835400" y="1028700"/>
            <a:ext cx="2159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00" b="1" i="0" u="none" strike="noStrike">
                <a:solidFill>
                  <a:srgbClr val="000000"/>
                </a:solidFill>
                <a:latin typeface="SB AggroOTF Medium"/>
              </a:rPr>
              <a:t>03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866900"/>
            <a:ext cx="4622800" cy="977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04900" y="3314700"/>
            <a:ext cx="76200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3302000"/>
            <a:ext cx="53086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1841500"/>
            <a:ext cx="63500" cy="6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1100" y="2324100"/>
            <a:ext cx="635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6600" y="2794000"/>
            <a:ext cx="63500" cy="635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9400" y="1016000"/>
            <a:ext cx="114300" cy="114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3500" y="1295400"/>
            <a:ext cx="254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400" y="1562100"/>
            <a:ext cx="203200" cy="3175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33500" y="1333500"/>
            <a:ext cx="20574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7029"/>
              </a:lnSpc>
            </a:pPr>
            <a:r>
              <a:rPr lang="en-US" sz="700" b="0" i="0" u="none" strike="noStrike" spc="-10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700" b="0" i="0" u="none" strike="noStrike" spc="-100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7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700" b="0" i="0" u="none" strike="noStrike" spc="-100">
                <a:solidFill>
                  <a:srgbClr val="000000"/>
                </a:solidFill>
                <a:ea typeface="Pretendard Regular"/>
              </a:rPr>
              <a:t>위치</a:t>
            </a:r>
            <a:r>
              <a:rPr lang="en-US" sz="7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700" b="0" i="0" u="none" strike="noStrike" spc="-100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7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700" b="0" i="0" u="none" strike="noStrike" spc="-100">
                <a:solidFill>
                  <a:srgbClr val="000000"/>
                </a:solidFill>
                <a:ea typeface="Pretendard Regular"/>
              </a:rPr>
              <a:t>활용</a:t>
            </a:r>
          </a:p>
          <a:p>
            <a:pPr lvl="0" algn="l">
              <a:lnSpc>
                <a:spcPct val="117029"/>
              </a:lnSpc>
            </a:pPr>
            <a:r>
              <a:rPr lang="en-US" sz="700" b="0" i="0" u="none" strike="noStrike" spc="-10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700" b="0" i="0" u="none" strike="noStrike" spc="-100">
                <a:solidFill>
                  <a:srgbClr val="000000"/>
                </a:solidFill>
                <a:ea typeface="Pretendard Regular"/>
              </a:rPr>
              <a:t>가까운</a:t>
            </a:r>
            <a:r>
              <a:rPr lang="en-US" sz="7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700" b="0" i="0" u="none" strike="noStrike" spc="-100">
                <a:solidFill>
                  <a:srgbClr val="000000"/>
                </a:solidFill>
                <a:ea typeface="Pretendard Regular"/>
              </a:rPr>
              <a:t>오프라인</a:t>
            </a:r>
            <a:r>
              <a:rPr lang="en-US" sz="7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700" b="0" i="0" u="none" strike="noStrike" spc="-100">
                <a:solidFill>
                  <a:srgbClr val="000000"/>
                </a:solidFill>
                <a:ea typeface="Pretendard Regular"/>
              </a:rPr>
              <a:t>매장</a:t>
            </a:r>
            <a:r>
              <a:rPr lang="en-US" sz="7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700" b="0" i="0" u="none" strike="noStrike" spc="-100">
                <a:solidFill>
                  <a:srgbClr val="000000"/>
                </a:solidFill>
                <a:ea typeface="Pretendard Regular"/>
              </a:rPr>
              <a:t>분석</a:t>
            </a:r>
          </a:p>
          <a:p>
            <a:pPr lvl="0" algn="l">
              <a:lnSpc>
                <a:spcPct val="117029"/>
              </a:lnSpc>
            </a:pPr>
            <a:r>
              <a:rPr lang="en-US" sz="700" b="0" i="0" u="none" strike="noStrike" spc="-10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700" b="0" i="0" u="none" strike="noStrike" spc="-100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7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700" b="0" i="0" u="none" strike="noStrike" spc="-100">
                <a:solidFill>
                  <a:srgbClr val="000000"/>
                </a:solidFill>
                <a:ea typeface="Pretendard Regular"/>
              </a:rPr>
              <a:t>최적</a:t>
            </a:r>
            <a:r>
              <a:rPr lang="en-US" sz="7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700" b="0" i="0" u="none" strike="noStrike" spc="-100">
                <a:solidFill>
                  <a:srgbClr val="000000"/>
                </a:solidFill>
                <a:ea typeface="Pretendard Regular"/>
              </a:rPr>
              <a:t>구매</a:t>
            </a:r>
            <a:r>
              <a:rPr lang="en-US" sz="7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700" b="0" i="0" u="none" strike="noStrike" spc="-100">
                <a:solidFill>
                  <a:srgbClr val="000000"/>
                </a:solidFill>
                <a:ea typeface="Pretendard Regular"/>
              </a:rPr>
              <a:t>장소</a:t>
            </a:r>
            <a:r>
              <a:rPr lang="en-US" sz="7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700" b="0" i="0" u="none" strike="noStrike" spc="-100">
                <a:solidFill>
                  <a:srgbClr val="000000"/>
                </a:solidFill>
                <a:ea typeface="Pretendard Regular"/>
              </a:rPr>
              <a:t>추천</a:t>
            </a:r>
          </a:p>
          <a:p>
            <a:pPr lvl="0" algn="l">
              <a:lnSpc>
                <a:spcPct val="117029"/>
              </a:lnSpc>
            </a:pPr>
            <a:r>
              <a:rPr lang="en-US" sz="700" b="0" i="0" u="none" strike="noStrike" spc="-10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700" b="0" i="0" u="none" strike="noStrike" spc="-100">
                <a:solidFill>
                  <a:srgbClr val="000000"/>
                </a:solidFill>
                <a:ea typeface="Pretendard Regular"/>
              </a:rPr>
              <a:t>개인화된</a:t>
            </a:r>
            <a:r>
              <a:rPr lang="en-US" sz="7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700" b="0" i="0" u="none" strike="noStrike" spc="-100">
                <a:solidFill>
                  <a:srgbClr val="000000"/>
                </a:solidFill>
                <a:ea typeface="Pretendard Regular"/>
              </a:rPr>
              <a:t>쇼핑</a:t>
            </a:r>
            <a:r>
              <a:rPr lang="en-US" sz="7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700" b="0" i="0" u="none" strike="noStrike" spc="-100">
                <a:solidFill>
                  <a:srgbClr val="000000"/>
                </a:solidFill>
                <a:ea typeface="Pretendard Regular"/>
              </a:rPr>
              <a:t>경험</a:t>
            </a:r>
            <a:r>
              <a:rPr lang="en-US" sz="7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700" b="0" i="0" u="none" strike="noStrike" spc="-100">
                <a:solidFill>
                  <a:srgbClr val="000000"/>
                </a:solidFill>
                <a:ea typeface="Pretendard Regular"/>
              </a:rPr>
              <a:t>제공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5400" y="965200"/>
            <a:ext cx="1282700" cy="3048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358900" y="1016000"/>
            <a:ext cx="11684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800" b="1" i="0" u="none" strike="noStrike">
                <a:solidFill>
                  <a:srgbClr val="000000"/>
                </a:solidFill>
                <a:ea typeface="SB AggroOTF Medium"/>
              </a:rPr>
              <a:t>위치</a:t>
            </a:r>
            <a:r>
              <a:rPr lang="en-US" sz="800" b="1" i="0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800" b="1" i="0" u="none" strike="noStrike">
                <a:solidFill>
                  <a:srgbClr val="000000"/>
                </a:solidFill>
                <a:ea typeface="SB AggroOTF Medium"/>
              </a:rPr>
              <a:t>기반</a:t>
            </a:r>
            <a:r>
              <a:rPr lang="en-US" sz="800" b="1" i="0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800" b="1" i="0" u="none" strike="noStrike">
                <a:solidFill>
                  <a:srgbClr val="000000"/>
                </a:solidFill>
                <a:ea typeface="SB AggroOTF Medium"/>
              </a:rPr>
              <a:t>서비스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97300" y="1498600"/>
            <a:ext cx="1282700" cy="304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3860800" y="1562100"/>
            <a:ext cx="11684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800" b="1" i="0" u="none" strike="noStrike">
                <a:solidFill>
                  <a:srgbClr val="000000"/>
                </a:solidFill>
                <a:ea typeface="SB AggroOTF Medium"/>
              </a:rPr>
              <a:t>야간</a:t>
            </a:r>
            <a:r>
              <a:rPr lang="en-US" sz="800" b="1" i="0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800" b="1" i="0" u="none" strike="noStrike">
                <a:solidFill>
                  <a:srgbClr val="000000"/>
                </a:solidFill>
                <a:ea typeface="SB AggroOTF Medium"/>
              </a:rPr>
              <a:t>할인</a:t>
            </a:r>
            <a:r>
              <a:rPr lang="en-US" sz="800" b="1" i="0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800" b="1" i="0" u="none" strike="noStrike">
                <a:solidFill>
                  <a:srgbClr val="000000"/>
                </a:solidFill>
                <a:ea typeface="SB AggroOTF Medium"/>
              </a:rPr>
              <a:t>정보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213100" y="2006600"/>
            <a:ext cx="1524000" cy="72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7029"/>
              </a:lnSpc>
            </a:pPr>
            <a:r>
              <a:rPr lang="en-US" sz="700" b="0" i="0" u="none" strike="noStrike" spc="-10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700" b="0" i="0" u="none" strike="noStrike" spc="-100">
                <a:solidFill>
                  <a:srgbClr val="000000"/>
                </a:solidFill>
                <a:ea typeface="Pretendard Regular"/>
              </a:rPr>
              <a:t>마트별</a:t>
            </a:r>
            <a:r>
              <a:rPr lang="en-US" sz="7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700" b="0" i="0" u="none" strike="noStrike" spc="-100">
                <a:solidFill>
                  <a:srgbClr val="000000"/>
                </a:solidFill>
                <a:ea typeface="Pretendard Regular"/>
              </a:rPr>
              <a:t>야간</a:t>
            </a:r>
            <a:r>
              <a:rPr lang="en-US" sz="7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700" b="0" i="0" u="none" strike="noStrike" spc="-100">
                <a:solidFill>
                  <a:srgbClr val="000000"/>
                </a:solidFill>
                <a:ea typeface="Pretendard Regular"/>
              </a:rPr>
              <a:t>할인</a:t>
            </a:r>
            <a:r>
              <a:rPr lang="en-US" sz="7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700" b="0" i="0" u="none" strike="noStrike" spc="-100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7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700" b="0" i="0" u="none" strike="noStrike" spc="-100">
                <a:solidFill>
                  <a:srgbClr val="000000"/>
                </a:solidFill>
                <a:ea typeface="Pretendard Regular"/>
              </a:rPr>
              <a:t>수집</a:t>
            </a:r>
          </a:p>
          <a:p>
            <a:pPr lvl="0" algn="l">
              <a:lnSpc>
                <a:spcPct val="117029"/>
              </a:lnSpc>
            </a:pPr>
            <a:r>
              <a:rPr lang="en-US" sz="700" b="0" i="0" u="none" strike="noStrike" spc="-10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700" b="0" i="0" u="none" strike="noStrike" spc="-100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7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700" b="0" i="0" u="none" strike="noStrike" spc="-100">
                <a:solidFill>
                  <a:srgbClr val="000000"/>
                </a:solidFill>
                <a:ea typeface="Pretendard Regular"/>
              </a:rPr>
              <a:t>할인</a:t>
            </a:r>
            <a:r>
              <a:rPr lang="en-US" sz="7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700" b="0" i="0" u="none" strike="noStrike" spc="-100">
                <a:solidFill>
                  <a:srgbClr val="000000"/>
                </a:solidFill>
                <a:ea typeface="Pretendard Regular"/>
              </a:rPr>
              <a:t>알림</a:t>
            </a:r>
            <a:r>
              <a:rPr lang="en-US" sz="7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700" b="0" i="0" u="none" strike="noStrike" spc="-100">
                <a:solidFill>
                  <a:srgbClr val="000000"/>
                </a:solidFill>
                <a:ea typeface="Pretendard Regular"/>
              </a:rPr>
              <a:t>서비스</a:t>
            </a:r>
          </a:p>
          <a:p>
            <a:pPr lvl="0" algn="l">
              <a:lnSpc>
                <a:spcPct val="117029"/>
              </a:lnSpc>
            </a:pPr>
            <a:r>
              <a:rPr lang="en-US" sz="700" b="0" i="0" u="none" strike="noStrike" spc="-10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700" b="0" i="0" u="none" strike="noStrike" spc="-100">
                <a:solidFill>
                  <a:srgbClr val="000000"/>
                </a:solidFill>
                <a:ea typeface="Pretendard Regular"/>
              </a:rPr>
              <a:t>시간대별</a:t>
            </a:r>
            <a:r>
              <a:rPr lang="en-US" sz="7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700" b="0" i="0" u="none" strike="noStrike" spc="-100">
                <a:solidFill>
                  <a:srgbClr val="000000"/>
                </a:solidFill>
                <a:ea typeface="Pretendard Regular"/>
              </a:rPr>
              <a:t>가격</a:t>
            </a:r>
            <a:r>
              <a:rPr lang="en-US" sz="7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700" b="0" i="0" u="none" strike="noStrike" spc="-100">
                <a:solidFill>
                  <a:srgbClr val="000000"/>
                </a:solidFill>
                <a:ea typeface="Pretendard Regular"/>
              </a:rPr>
              <a:t>변동</a:t>
            </a:r>
            <a:r>
              <a:rPr lang="en-US" sz="7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700" b="0" i="0" u="none" strike="noStrike" spc="-100">
                <a:solidFill>
                  <a:srgbClr val="000000"/>
                </a:solidFill>
                <a:ea typeface="Pretendard Regular"/>
              </a:rPr>
              <a:t>분석</a:t>
            </a:r>
          </a:p>
          <a:p>
            <a:pPr lvl="0" algn="l">
              <a:lnSpc>
                <a:spcPct val="117029"/>
              </a:lnSpc>
            </a:pPr>
            <a:r>
              <a:rPr lang="en-US" sz="700" b="0" i="0" u="none" strike="noStrike" spc="-10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700" b="0" i="0" u="none" strike="noStrike" spc="-100">
                <a:solidFill>
                  <a:srgbClr val="000000"/>
                </a:solidFill>
                <a:ea typeface="Pretendard Regular"/>
              </a:rPr>
              <a:t>최적</a:t>
            </a:r>
            <a:r>
              <a:rPr lang="en-US" sz="7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700" b="0" i="0" u="none" strike="noStrike" spc="-100">
                <a:solidFill>
                  <a:srgbClr val="000000"/>
                </a:solidFill>
                <a:ea typeface="Pretendard Regular"/>
              </a:rPr>
              <a:t>구매</a:t>
            </a:r>
            <a:r>
              <a:rPr lang="en-US" sz="7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700" b="0" i="0" u="none" strike="noStrike" spc="-100">
                <a:solidFill>
                  <a:srgbClr val="000000"/>
                </a:solidFill>
                <a:ea typeface="Pretendard Regular"/>
              </a:rPr>
              <a:t>시점</a:t>
            </a:r>
            <a:r>
              <a:rPr lang="en-US" sz="7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700" b="0" i="0" u="none" strike="noStrike" spc="-100">
                <a:solidFill>
                  <a:srgbClr val="000000"/>
                </a:solidFill>
                <a:ea typeface="Pretendard Regular"/>
              </a:rPr>
              <a:t>추천</a:t>
            </a:r>
          </a:p>
          <a:p>
            <a:pPr lvl="0" algn="l">
              <a:lnSpc>
                <a:spcPct val="117029"/>
              </a:lnSpc>
            </a:pPr>
            <a:r>
              <a:rPr lang="en-US" sz="700" b="0" i="0" u="none" strike="noStrike" spc="-10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700" b="0" i="0" u="none" strike="noStrike" spc="-100">
                <a:solidFill>
                  <a:srgbClr val="000000"/>
                </a:solidFill>
                <a:ea typeface="Pretendard Regular"/>
              </a:rPr>
              <a:t>재고</a:t>
            </a:r>
            <a:r>
              <a:rPr lang="en-US" sz="7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700" b="0" i="0" u="none" strike="noStrike" spc="-100">
                <a:solidFill>
                  <a:srgbClr val="000000"/>
                </a:solidFill>
                <a:ea typeface="Pretendard Regular"/>
              </a:rPr>
              <a:t>소진</a:t>
            </a:r>
            <a:r>
              <a:rPr lang="en-US" sz="7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700" b="0" i="0" u="none" strike="noStrike" spc="-100">
                <a:solidFill>
                  <a:srgbClr val="000000"/>
                </a:solidFill>
                <a:ea typeface="Pretendard Regular"/>
              </a:rPr>
              <a:t>예측</a:t>
            </a:r>
            <a:r>
              <a:rPr lang="en-US" sz="7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700" b="0" i="0" u="none" strike="noStrike" spc="-100">
                <a:solidFill>
                  <a:srgbClr val="000000"/>
                </a:solidFill>
                <a:ea typeface="Pretendard Regular"/>
              </a:rPr>
              <a:t>기능</a:t>
            </a:r>
          </a:p>
          <a:p>
            <a:pPr lvl="0" algn="l">
              <a:lnSpc>
                <a:spcPct val="117029"/>
              </a:lnSpc>
            </a:pPr>
            <a:r>
              <a:rPr lang="en-US" sz="700" b="0" i="0" u="none" strike="noStrike" spc="-10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700" b="0" i="0" u="none" strike="noStrike" spc="-100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7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700" b="0" i="0" u="none" strike="noStrike" spc="-100">
                <a:solidFill>
                  <a:srgbClr val="000000"/>
                </a:solidFill>
                <a:ea typeface="Pretendard Regular"/>
              </a:rPr>
              <a:t>맞춤</a:t>
            </a:r>
            <a:r>
              <a:rPr lang="en-US" sz="7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700" b="0" i="0" u="none" strike="noStrike" spc="-100">
                <a:solidFill>
                  <a:srgbClr val="000000"/>
                </a:solidFill>
                <a:ea typeface="Pretendard Regular"/>
              </a:rPr>
              <a:t>알림</a:t>
            </a:r>
            <a:r>
              <a:rPr lang="en-US" sz="7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700" b="0" i="0" u="none" strike="noStrike" spc="-100">
                <a:solidFill>
                  <a:srgbClr val="000000"/>
                </a:solidFill>
                <a:ea typeface="Pretendard Regular"/>
              </a:rPr>
              <a:t>설정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22300" y="2438400"/>
            <a:ext cx="1231900" cy="60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7029"/>
              </a:lnSpc>
            </a:pPr>
            <a:r>
              <a:rPr lang="en-US" sz="700" b="0" i="0" u="none" strike="noStrike" spc="-10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700" b="0" i="0" u="none" strike="noStrike" spc="-100">
                <a:solidFill>
                  <a:srgbClr val="000000"/>
                </a:solidFill>
                <a:ea typeface="Pretendard Regular"/>
              </a:rPr>
              <a:t>상품별</a:t>
            </a:r>
            <a:r>
              <a:rPr lang="en-US" sz="7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700" b="0" i="0" u="none" strike="noStrike" spc="-100">
                <a:solidFill>
                  <a:srgbClr val="000000"/>
                </a:solidFill>
                <a:ea typeface="Pretendard Regular"/>
              </a:rPr>
              <a:t>원산지</a:t>
            </a:r>
            <a:r>
              <a:rPr lang="en-US" sz="7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700" b="0" i="0" u="none" strike="noStrike" spc="-100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7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700" b="0" i="0" u="none" strike="noStrike" spc="-100">
                <a:solidFill>
                  <a:srgbClr val="000000"/>
                </a:solidFill>
                <a:ea typeface="Pretendard Regular"/>
              </a:rPr>
              <a:t>제공</a:t>
            </a:r>
          </a:p>
          <a:p>
            <a:pPr lvl="0" algn="l">
              <a:lnSpc>
                <a:spcPct val="117029"/>
              </a:lnSpc>
            </a:pPr>
            <a:r>
              <a:rPr lang="en-US" sz="700" b="0" i="0" u="none" strike="noStrike" spc="-10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700" b="0" i="0" u="none" strike="noStrike" spc="-100">
                <a:solidFill>
                  <a:srgbClr val="000000"/>
                </a:solidFill>
                <a:ea typeface="Pretendard Regular"/>
              </a:rPr>
              <a:t>원산지에</a:t>
            </a:r>
            <a:r>
              <a:rPr lang="en-US" sz="7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700" b="0" i="0" u="none" strike="noStrike" spc="-100">
                <a:solidFill>
                  <a:srgbClr val="000000"/>
                </a:solidFill>
                <a:ea typeface="Pretendard Regular"/>
              </a:rPr>
              <a:t>따른</a:t>
            </a:r>
            <a:r>
              <a:rPr lang="en-US" sz="7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700" b="0" i="0" u="none" strike="noStrike" spc="-100">
                <a:solidFill>
                  <a:srgbClr val="000000"/>
                </a:solidFill>
                <a:ea typeface="Pretendard Regular"/>
              </a:rPr>
              <a:t>가격</a:t>
            </a:r>
            <a:r>
              <a:rPr lang="en-US" sz="7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700" b="0" i="0" u="none" strike="noStrike" spc="-100">
                <a:solidFill>
                  <a:srgbClr val="000000"/>
                </a:solidFill>
                <a:ea typeface="Pretendard Regular"/>
              </a:rPr>
              <a:t>비교</a:t>
            </a:r>
          </a:p>
          <a:p>
            <a:pPr lvl="0" algn="l">
              <a:lnSpc>
                <a:spcPct val="117029"/>
              </a:lnSpc>
            </a:pPr>
            <a:r>
              <a:rPr lang="en-US" sz="700" b="0" i="0" u="none" strike="noStrike" spc="-10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700" b="0" i="0" u="none" strike="noStrike" spc="-100">
                <a:solidFill>
                  <a:srgbClr val="000000"/>
                </a:solidFill>
                <a:ea typeface="Pretendard Regular"/>
              </a:rPr>
              <a:t>품질</a:t>
            </a:r>
            <a:r>
              <a:rPr lang="en-US" sz="7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700" b="0" i="0" u="none" strike="noStrike" spc="-100">
                <a:solidFill>
                  <a:srgbClr val="000000"/>
                </a:solidFill>
                <a:ea typeface="Pretendard Regular"/>
              </a:rPr>
              <a:t>대비</a:t>
            </a:r>
            <a:r>
              <a:rPr lang="en-US" sz="7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700" b="0" i="0" u="none" strike="noStrike" spc="-100">
                <a:solidFill>
                  <a:srgbClr val="000000"/>
                </a:solidFill>
                <a:ea typeface="Pretendard Regular"/>
              </a:rPr>
              <a:t>가격</a:t>
            </a:r>
            <a:r>
              <a:rPr lang="en-US" sz="7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700" b="0" i="0" u="none" strike="noStrike" spc="-100">
                <a:solidFill>
                  <a:srgbClr val="000000"/>
                </a:solidFill>
                <a:ea typeface="Pretendard Regular"/>
              </a:rPr>
              <a:t>분석</a:t>
            </a:r>
          </a:p>
          <a:p>
            <a:pPr lvl="0" algn="l">
              <a:lnSpc>
                <a:spcPct val="117029"/>
              </a:lnSpc>
            </a:pPr>
            <a:r>
              <a:rPr lang="en-US" sz="700" b="0" i="0" u="none" strike="noStrike" spc="-10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700" b="0" i="0" u="none" strike="noStrike" spc="-100">
                <a:solidFill>
                  <a:srgbClr val="000000"/>
                </a:solidFill>
                <a:ea typeface="Pretendard Regular"/>
              </a:rPr>
              <a:t>계절별</a:t>
            </a:r>
            <a:r>
              <a:rPr lang="en-US" sz="7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700" b="0" i="0" u="none" strike="noStrike" spc="-100">
                <a:solidFill>
                  <a:srgbClr val="000000"/>
                </a:solidFill>
                <a:ea typeface="Pretendard Regular"/>
              </a:rPr>
              <a:t>최적</a:t>
            </a:r>
            <a:r>
              <a:rPr lang="en-US" sz="7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700" b="0" i="0" u="none" strike="noStrike" spc="-100">
                <a:solidFill>
                  <a:srgbClr val="000000"/>
                </a:solidFill>
                <a:ea typeface="Pretendard Regular"/>
              </a:rPr>
              <a:t>원산지</a:t>
            </a:r>
            <a:r>
              <a:rPr lang="en-US" sz="7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700" b="0" i="0" u="none" strike="noStrike" spc="-100">
                <a:solidFill>
                  <a:srgbClr val="000000"/>
                </a:solidFill>
                <a:ea typeface="Pretendard Regular"/>
              </a:rPr>
              <a:t>추천</a:t>
            </a:r>
          </a:p>
          <a:p>
            <a:pPr lvl="0" algn="l">
              <a:lnSpc>
                <a:spcPct val="117029"/>
              </a:lnSpc>
            </a:pPr>
            <a:r>
              <a:rPr lang="en-US" sz="700" b="0" i="0" u="none" strike="noStrike" spc="-10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700" b="0" i="0" u="none" strike="noStrike" spc="-100">
                <a:solidFill>
                  <a:srgbClr val="000000"/>
                </a:solidFill>
                <a:ea typeface="Pretendard Regular"/>
              </a:rPr>
              <a:t>원산지</a:t>
            </a:r>
            <a:r>
              <a:rPr lang="en-US" sz="7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700" b="0" i="0" u="none" strike="noStrike" spc="-100">
                <a:solidFill>
                  <a:srgbClr val="000000"/>
                </a:solidFill>
                <a:ea typeface="Pretendard Regular"/>
              </a:rPr>
              <a:t>선호도</a:t>
            </a:r>
            <a:r>
              <a:rPr lang="en-US" sz="7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700" b="0" i="0" u="none" strike="noStrike" spc="-100">
                <a:solidFill>
                  <a:srgbClr val="000000"/>
                </a:solidFill>
                <a:ea typeface="Pretendard Regular"/>
              </a:rPr>
              <a:t>반영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2300" y="2044700"/>
            <a:ext cx="1282700" cy="3048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685800" y="2108200"/>
            <a:ext cx="11684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800" b="1" i="0" u="none" strike="noStrike">
                <a:solidFill>
                  <a:srgbClr val="000000"/>
                </a:solidFill>
                <a:ea typeface="SB AggroOTF Medium"/>
              </a:rPr>
              <a:t>원산지별</a:t>
            </a:r>
            <a:r>
              <a:rPr lang="en-US" sz="800" b="1" i="0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800" b="1" i="0" u="none" strike="noStrike">
                <a:solidFill>
                  <a:srgbClr val="000000"/>
                </a:solidFill>
                <a:ea typeface="SB AggroOTF Medium"/>
              </a:rPr>
              <a:t>가격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5100" y="457200"/>
            <a:ext cx="5295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 spc="-100">
                <a:solidFill>
                  <a:srgbClr val="000000"/>
                </a:solidFill>
                <a:ea typeface="SB AggroOTF Medium"/>
              </a:rPr>
              <a:t>향후</a:t>
            </a:r>
            <a:r>
              <a:rPr lang="en-US" sz="1800" b="0" i="0" u="none" strike="noStrike" spc="-10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SB AggroOTF Medium"/>
              </a:rPr>
              <a:t>발전</a:t>
            </a:r>
            <a:r>
              <a:rPr lang="en-US" sz="1800" b="0" i="0" u="none" strike="noStrike" spc="-10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SB AggroOTF Medium"/>
              </a:rPr>
              <a:t>방향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302000"/>
            <a:ext cx="53086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04900" y="3314700"/>
            <a:ext cx="76200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39700" y="571500"/>
            <a:ext cx="53086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800" y="2603500"/>
            <a:ext cx="139700" cy="139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500" y="2921000"/>
            <a:ext cx="254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8700" y="1181100"/>
            <a:ext cx="139700" cy="139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5900" y="1460500"/>
            <a:ext cx="254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">
            <a:off x="4889500" y="2781300"/>
            <a:ext cx="635000" cy="685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380000">
            <a:off x="304800" y="1117600"/>
            <a:ext cx="495300" cy="520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76300" y="1397000"/>
            <a:ext cx="38481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en-US" sz="7000" b="0" i="0" u="none" strike="noStrike" spc="-700">
                <a:solidFill>
                  <a:srgbClr val="222222"/>
                </a:solidFill>
                <a:latin typeface="Pretendard Bold"/>
              </a:rPr>
              <a:t>Q&amp;A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16000"/>
            <a:ext cx="292100" cy="228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9100" y="1041400"/>
            <a:ext cx="2159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00" b="1" i="0" u="none" strike="noStrike">
                <a:solidFill>
                  <a:srgbClr val="000000"/>
                </a:solidFill>
                <a:latin typeface="SB AggroOTF Medium"/>
              </a:rPr>
              <a:t>01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49300" y="1054100"/>
            <a:ext cx="1930400" cy="177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1000" b="0" i="0" u="none" strike="noStrike" spc="-100">
                <a:solidFill>
                  <a:srgbClr val="000000"/>
                </a:solidFill>
                <a:ea typeface="SB AggroOTF Medium"/>
              </a:rPr>
              <a:t>서비스</a:t>
            </a:r>
            <a:r>
              <a:rPr lang="en-US" sz="1000" b="0" i="0" u="none" strike="noStrike" spc="-10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1000" b="0" i="0" u="none" strike="noStrike" spc="-100">
                <a:solidFill>
                  <a:srgbClr val="000000"/>
                </a:solidFill>
                <a:ea typeface="SB AggroOTF Medium"/>
              </a:rPr>
              <a:t>개요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1422400"/>
            <a:ext cx="23241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1016000"/>
            <a:ext cx="292100" cy="228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09900" y="1041400"/>
            <a:ext cx="2159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00" b="1" i="0" u="none" strike="noStrike">
                <a:solidFill>
                  <a:srgbClr val="000000"/>
                </a:solidFill>
                <a:latin typeface="SB AggroOTF Medium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40100" y="1054100"/>
            <a:ext cx="1930400" cy="177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1000" b="0" i="0" u="none" strike="noStrike" spc="-100">
                <a:solidFill>
                  <a:srgbClr val="000000"/>
                </a:solidFill>
                <a:ea typeface="SB AggroOTF Medium"/>
              </a:rPr>
              <a:t>목표</a:t>
            </a:r>
            <a:r>
              <a:rPr lang="en-US" sz="1000" b="0" i="0" u="none" strike="noStrike" spc="-10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1000" b="0" i="0" u="none" strike="noStrike" spc="-100">
                <a:solidFill>
                  <a:srgbClr val="000000"/>
                </a:solidFill>
                <a:ea typeface="SB AggroOTF Medium"/>
              </a:rPr>
              <a:t>및</a:t>
            </a:r>
            <a:r>
              <a:rPr lang="en-US" sz="1000" b="0" i="0" u="none" strike="noStrike" spc="-10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1000" b="0" i="0" u="none" strike="noStrike" spc="-100">
                <a:solidFill>
                  <a:srgbClr val="000000"/>
                </a:solidFill>
                <a:ea typeface="SB AggroOTF Medium"/>
              </a:rPr>
              <a:t>기대효과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1422400"/>
            <a:ext cx="2324100" cy="127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600200"/>
            <a:ext cx="292100" cy="228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19100" y="1625600"/>
            <a:ext cx="2159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00" b="1" i="0" u="none" strike="noStrike">
                <a:solidFill>
                  <a:srgbClr val="000000"/>
                </a:solidFill>
                <a:latin typeface="SB AggroOTF Medium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9300" y="1638300"/>
            <a:ext cx="1930400" cy="177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1000" b="0" i="0" u="none" strike="noStrike" spc="-100">
                <a:solidFill>
                  <a:srgbClr val="000000"/>
                </a:solidFill>
                <a:latin typeface="SB AggroOTF Medium"/>
              </a:rPr>
              <a:t>RAG </a:t>
            </a:r>
            <a:r>
              <a:rPr lang="ko-KR" sz="1000" b="0" i="0" u="none" strike="noStrike" spc="-100">
                <a:solidFill>
                  <a:srgbClr val="000000"/>
                </a:solidFill>
                <a:ea typeface="SB AggroOTF Medium"/>
              </a:rPr>
              <a:t>파이프라인</a:t>
            </a:r>
            <a:r>
              <a:rPr lang="en-US" sz="1000" b="0" i="0" u="none" strike="noStrike" spc="-10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1000" b="0" i="0" u="none" strike="noStrike" spc="-100">
                <a:solidFill>
                  <a:srgbClr val="000000"/>
                </a:solidFill>
                <a:ea typeface="SB AggroOTF Medium"/>
              </a:rPr>
              <a:t>설계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019300"/>
            <a:ext cx="2324100" cy="1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1600200"/>
            <a:ext cx="292100" cy="2286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009900" y="1625600"/>
            <a:ext cx="2159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00" b="1" i="0" u="none" strike="noStrike">
                <a:solidFill>
                  <a:srgbClr val="000000"/>
                </a:solidFill>
                <a:latin typeface="SB AggroOTF Medium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340100" y="1638300"/>
            <a:ext cx="1930400" cy="177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1000" b="0" i="0" u="none" strike="noStrike" spc="-100">
                <a:solidFill>
                  <a:srgbClr val="000000"/>
                </a:solidFill>
                <a:ea typeface="SB AggroOTF Medium"/>
              </a:rPr>
              <a:t>데이터</a:t>
            </a:r>
            <a:r>
              <a:rPr lang="en-US" sz="1000" b="0" i="0" u="none" strike="noStrike" spc="-10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1000" b="0" i="0" u="none" strike="noStrike" spc="-100">
                <a:solidFill>
                  <a:srgbClr val="000000"/>
                </a:solidFill>
                <a:ea typeface="SB AggroOTF Medium"/>
              </a:rPr>
              <a:t>구성</a:t>
            </a:r>
            <a:r>
              <a:rPr lang="en-US" sz="1000" b="0" i="0" u="none" strike="noStrike" spc="-10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1000" b="0" i="0" u="none" strike="noStrike" spc="-100">
                <a:solidFill>
                  <a:srgbClr val="000000"/>
                </a:solidFill>
                <a:ea typeface="SB AggroOTF Medium"/>
              </a:rPr>
              <a:t>및</a:t>
            </a:r>
            <a:r>
              <a:rPr lang="en-US" sz="1000" b="0" i="0" u="none" strike="noStrike" spc="-10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1000" b="0" i="0" u="none" strike="noStrike" spc="-100">
                <a:solidFill>
                  <a:srgbClr val="000000"/>
                </a:solidFill>
                <a:ea typeface="SB AggroOTF Medium"/>
              </a:rPr>
              <a:t>처리방법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0" y="2032000"/>
            <a:ext cx="2324100" cy="127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2260600"/>
            <a:ext cx="292100" cy="2286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431800" y="2298700"/>
            <a:ext cx="215900" cy="11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00" b="1" i="0" u="none" strike="noStrike">
                <a:solidFill>
                  <a:srgbClr val="000000"/>
                </a:solidFill>
                <a:latin typeface="SB AggroOTF Medium"/>
              </a:rPr>
              <a:t>05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62000" y="2298700"/>
            <a:ext cx="1930400" cy="177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1000" b="0" i="0" u="none" strike="noStrike" spc="-100">
                <a:solidFill>
                  <a:srgbClr val="000000"/>
                </a:solidFill>
                <a:latin typeface="SB AggroOTF Medium"/>
              </a:rPr>
              <a:t>API  </a:t>
            </a:r>
            <a:r>
              <a:rPr lang="ko-KR" sz="1000" b="0" i="0" u="none" strike="noStrike" spc="-100">
                <a:solidFill>
                  <a:srgbClr val="000000"/>
                </a:solidFill>
                <a:ea typeface="SB AggroOTF Medium"/>
              </a:rPr>
              <a:t>활용</a:t>
            </a:r>
            <a:r>
              <a:rPr lang="en-US" sz="1000" b="0" i="0" u="none" strike="noStrike" spc="-10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1000" b="0" i="0" u="none" strike="noStrike" spc="-100">
                <a:solidFill>
                  <a:srgbClr val="000000"/>
                </a:solidFill>
                <a:ea typeface="SB AggroOTF Medium"/>
              </a:rPr>
              <a:t>방법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679700"/>
            <a:ext cx="2324100" cy="127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52400" y="419100"/>
            <a:ext cx="5308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 spc="-200">
                <a:solidFill>
                  <a:srgbClr val="000000"/>
                </a:solidFill>
                <a:ea typeface="SB AggroOTF Medium"/>
              </a:rPr>
              <a:t>목차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300" y="2692400"/>
            <a:ext cx="2324100" cy="127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8" name="TextBox 28"/>
          <p:cNvSpPr txBox="1"/>
          <p:nvPr/>
        </p:nvSpPr>
        <p:spPr>
          <a:xfrm>
            <a:off x="3314700" y="2298700"/>
            <a:ext cx="1930400" cy="177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1000" b="0" i="0" u="none" strike="noStrike" spc="-100">
                <a:solidFill>
                  <a:srgbClr val="000000"/>
                </a:solidFill>
                <a:ea typeface="SB AggroOTF Medium"/>
              </a:rPr>
              <a:t>백엔드</a:t>
            </a:r>
            <a:r>
              <a:rPr lang="en-US" sz="1000" b="0" i="0" u="none" strike="noStrike" spc="-10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1000" b="0" i="0" u="none" strike="noStrike" spc="-100">
                <a:solidFill>
                  <a:srgbClr val="000000"/>
                </a:solidFill>
                <a:ea typeface="SB AggroOTF Medium"/>
              </a:rPr>
              <a:t>구조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2260600"/>
            <a:ext cx="292100" cy="2286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3009900" y="2298700"/>
            <a:ext cx="2159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00" b="1" i="0" u="none" strike="noStrike">
                <a:solidFill>
                  <a:srgbClr val="000000"/>
                </a:solidFill>
                <a:latin typeface="SB AggroOTF Medium"/>
              </a:rPr>
              <a:t>06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2971800"/>
            <a:ext cx="292100" cy="2286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444500" y="3009900"/>
            <a:ext cx="2159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00" b="1" i="0" u="none" strike="noStrike">
                <a:solidFill>
                  <a:srgbClr val="000000"/>
                </a:solidFill>
                <a:latin typeface="SB AggroOTF Medium"/>
              </a:rPr>
              <a:t>07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74700" y="3022600"/>
            <a:ext cx="1930400" cy="177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1000" b="0" i="0" u="none" strike="noStrike" spc="-100">
                <a:solidFill>
                  <a:srgbClr val="000000"/>
                </a:solidFill>
                <a:ea typeface="SB AggroOTF Medium"/>
              </a:rPr>
              <a:t>사용</a:t>
            </a:r>
            <a:r>
              <a:rPr lang="en-US" sz="1000" b="0" i="0" u="none" strike="noStrike" spc="-10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1000" b="0" i="0" u="none" strike="noStrike" spc="-100">
                <a:solidFill>
                  <a:srgbClr val="000000"/>
                </a:solidFill>
                <a:ea typeface="SB AggroOTF Medium"/>
              </a:rPr>
              <a:t>기술</a:t>
            </a:r>
            <a:r>
              <a:rPr lang="en-US" sz="1000" b="0" i="0" u="none" strike="noStrike" spc="-100">
                <a:solidFill>
                  <a:srgbClr val="000000"/>
                </a:solidFill>
                <a:latin typeface="SB AggroOTF Medium"/>
              </a:rPr>
              <a:t> 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3390900"/>
            <a:ext cx="2324100" cy="127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00" y="2971800"/>
            <a:ext cx="292100" cy="228600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3035300" y="3009900"/>
            <a:ext cx="2159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00" b="1" i="0" u="none" strike="noStrike">
                <a:solidFill>
                  <a:srgbClr val="000000"/>
                </a:solidFill>
                <a:latin typeface="SB AggroOTF Medium"/>
              </a:rPr>
              <a:t>08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365500" y="3022600"/>
            <a:ext cx="1930400" cy="177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1000" b="0" i="0" u="none" strike="noStrike" spc="-100">
                <a:solidFill>
                  <a:srgbClr val="000000"/>
                </a:solidFill>
                <a:ea typeface="SB AggroOTF Medium"/>
              </a:rPr>
              <a:t>향후</a:t>
            </a:r>
            <a:r>
              <a:rPr lang="en-US" sz="1000" b="0" i="0" u="none" strike="noStrike" spc="-10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1000" b="0" i="0" u="none" strike="noStrike" spc="-100">
                <a:solidFill>
                  <a:srgbClr val="000000"/>
                </a:solidFill>
                <a:ea typeface="SB AggroOTF Medium"/>
              </a:rPr>
              <a:t>개발</a:t>
            </a:r>
            <a:r>
              <a:rPr lang="en-US" sz="1000" b="0" i="0" u="none" strike="noStrike" spc="-10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1000" b="0" i="0" u="none" strike="noStrike" spc="-100">
                <a:solidFill>
                  <a:srgbClr val="000000"/>
                </a:solidFill>
                <a:ea typeface="SB AggroOTF Medium"/>
              </a:rPr>
              <a:t>계획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100" y="3403600"/>
            <a:ext cx="2324100" cy="12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04900" y="3314700"/>
            <a:ext cx="7620000" cy="279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302000"/>
            <a:ext cx="53086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00" y="2514600"/>
            <a:ext cx="5029200" cy="63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00" y="2260600"/>
            <a:ext cx="50292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100" y="1181100"/>
            <a:ext cx="2489200" cy="102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100" y="939800"/>
            <a:ext cx="2489200" cy="368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4800" y="1181100"/>
            <a:ext cx="2489200" cy="1028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4800" y="939800"/>
            <a:ext cx="2489200" cy="368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68300" y="1028700"/>
            <a:ext cx="23495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000" b="0" i="0" u="none" strike="noStrike" spc="-100">
                <a:solidFill>
                  <a:srgbClr val="222222"/>
                </a:solidFill>
                <a:ea typeface="Pretendard Bold"/>
              </a:rPr>
              <a:t>해결하고자</a:t>
            </a:r>
            <a:r>
              <a:rPr lang="en-US" sz="1000" b="0" i="0" u="none" strike="noStrike" spc="-1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1000" b="0" i="0" u="none" strike="noStrike" spc="-100">
                <a:solidFill>
                  <a:srgbClr val="222222"/>
                </a:solidFill>
                <a:ea typeface="Pretendard Bold"/>
              </a:rPr>
              <a:t>하는</a:t>
            </a:r>
            <a:r>
              <a:rPr lang="en-US" sz="1000" b="0" i="0" u="none" strike="noStrike" spc="-1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1000" b="0" i="0" u="none" strike="noStrike" spc="-100">
                <a:solidFill>
                  <a:srgbClr val="222222"/>
                </a:solidFill>
                <a:ea typeface="Pretendard Bold"/>
              </a:rPr>
              <a:t>문제점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21000" y="1028700"/>
            <a:ext cx="23495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000" b="0" i="0" u="none" strike="noStrike" spc="-100">
                <a:solidFill>
                  <a:srgbClr val="222222"/>
                </a:solidFill>
                <a:ea typeface="Pretendard Bold"/>
              </a:rPr>
              <a:t>주요</a:t>
            </a:r>
            <a:r>
              <a:rPr lang="en-US" sz="1000" b="0" i="0" u="none" strike="noStrike" spc="-1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1000" b="0" i="0" u="none" strike="noStrike" spc="-100">
                <a:solidFill>
                  <a:srgbClr val="222222"/>
                </a:solidFill>
                <a:ea typeface="Pretendard Bold"/>
              </a:rPr>
              <a:t>기능</a:t>
            </a:r>
            <a:r>
              <a:rPr lang="en-US" sz="1000" b="0" i="0" u="none" strike="noStrike" spc="-1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1000" b="0" i="0" u="none" strike="noStrike" spc="-100">
                <a:solidFill>
                  <a:srgbClr val="222222"/>
                </a:solidFill>
                <a:ea typeface="Pretendard Bold"/>
              </a:rPr>
              <a:t>및</a:t>
            </a:r>
            <a:r>
              <a:rPr lang="en-US" sz="1000" b="0" i="0" u="none" strike="noStrike" spc="-1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1000" b="0" i="0" u="none" strike="noStrike" spc="-100">
                <a:solidFill>
                  <a:srgbClr val="222222"/>
                </a:solidFill>
                <a:ea typeface="Pretendard Bold"/>
              </a:rPr>
              <a:t>제공</a:t>
            </a:r>
            <a:r>
              <a:rPr lang="en-US" sz="1000" b="0" i="0" u="none" strike="noStrike" spc="-100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1000" b="0" i="0" u="none" strike="noStrike" spc="-100">
                <a:solidFill>
                  <a:srgbClr val="222222"/>
                </a:solidFill>
                <a:ea typeface="Pretendard Bold"/>
              </a:rPr>
              <a:t>가치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921000" y="1422400"/>
            <a:ext cx="23495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9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900" b="0" i="0" u="none" strike="noStrike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900" b="0" i="0" u="none" strike="noStrike">
                <a:solidFill>
                  <a:srgbClr val="000000"/>
                </a:solidFill>
                <a:ea typeface="Pretendard Regular"/>
              </a:rPr>
              <a:t>가격</a:t>
            </a:r>
            <a:r>
              <a:rPr lang="en-US" sz="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900" b="0" i="0" u="none" strike="noStrike">
                <a:solidFill>
                  <a:srgbClr val="000000"/>
                </a:solidFill>
                <a:ea typeface="Pretendard Regular"/>
              </a:rPr>
              <a:t>비교</a:t>
            </a:r>
            <a:r>
              <a:rPr lang="en-US" sz="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900" b="0" i="0" u="none" strike="noStrike">
                <a:solidFill>
                  <a:srgbClr val="000000"/>
                </a:solidFill>
                <a:ea typeface="Pretendard Regular"/>
              </a:rPr>
              <a:t>제공</a:t>
            </a:r>
          </a:p>
          <a:p>
            <a:pPr lvl="0" algn="l">
              <a:lnSpc>
                <a:spcPct val="132800"/>
              </a:lnSpc>
            </a:pPr>
            <a:r>
              <a:rPr lang="en-US" sz="9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900" b="0" i="0" u="none" strike="noStrike">
                <a:solidFill>
                  <a:srgbClr val="000000"/>
                </a:solidFill>
                <a:ea typeface="Pretendard Regular"/>
              </a:rPr>
              <a:t>가성비</a:t>
            </a:r>
            <a:r>
              <a:rPr lang="en-US" sz="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900" b="0" i="0" u="none" strike="noStrike">
                <a:solidFill>
                  <a:srgbClr val="000000"/>
                </a:solidFill>
                <a:ea typeface="Pretendard Regular"/>
              </a:rPr>
              <a:t>분석</a:t>
            </a:r>
            <a:r>
              <a:rPr lang="en-US" sz="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9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900" b="0" i="0" u="none" strike="noStrike">
                <a:solidFill>
                  <a:srgbClr val="000000"/>
                </a:solidFill>
                <a:ea typeface="Pretendard Regular"/>
              </a:rPr>
              <a:t>평가</a:t>
            </a:r>
          </a:p>
          <a:p>
            <a:pPr lvl="0" algn="l">
              <a:lnSpc>
                <a:spcPct val="132800"/>
              </a:lnSpc>
            </a:pPr>
            <a:r>
              <a:rPr lang="en-US" sz="9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900" b="0" i="0" u="none" strike="noStrike">
                <a:solidFill>
                  <a:srgbClr val="000000"/>
                </a:solidFill>
                <a:ea typeface="Pretendard Regular"/>
              </a:rPr>
              <a:t>할인</a:t>
            </a:r>
            <a:r>
              <a:rPr lang="en-US" sz="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900" b="0" i="0" u="none" strike="noStrike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900" b="0" i="0" u="none" strike="noStrike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900" b="0" i="0" u="none" strike="noStrike">
                <a:solidFill>
                  <a:srgbClr val="000000"/>
                </a:solidFill>
                <a:ea typeface="Pretendard Regular"/>
              </a:rPr>
              <a:t>제공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68300" y="1422400"/>
            <a:ext cx="23495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9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900" b="0" i="0" u="none" strike="noStrike">
                <a:solidFill>
                  <a:srgbClr val="000000"/>
                </a:solidFill>
                <a:ea typeface="Pretendard Regular"/>
              </a:rPr>
              <a:t>가격</a:t>
            </a:r>
            <a:r>
              <a:rPr lang="en-US" sz="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900" b="0" i="0" u="none" strike="noStrike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900" b="0" i="0" u="none" strike="noStrike">
                <a:solidFill>
                  <a:srgbClr val="000000"/>
                </a:solidFill>
                <a:ea typeface="Pretendard Regular"/>
              </a:rPr>
              <a:t>비교</a:t>
            </a:r>
            <a:r>
              <a:rPr lang="en-US" sz="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900" b="0" i="0" u="none" strike="noStrike">
                <a:solidFill>
                  <a:srgbClr val="000000"/>
                </a:solidFill>
                <a:ea typeface="Pretendard Regular"/>
              </a:rPr>
              <a:t>어려움</a:t>
            </a:r>
          </a:p>
          <a:p>
            <a:pPr lvl="0" algn="l">
              <a:lnSpc>
                <a:spcPct val="132800"/>
              </a:lnSpc>
            </a:pPr>
            <a:r>
              <a:rPr lang="en-US" sz="9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900" b="0" i="0" u="none" strike="noStrike">
                <a:solidFill>
                  <a:srgbClr val="000000"/>
                </a:solidFill>
                <a:ea typeface="Pretendard Regular"/>
              </a:rPr>
              <a:t>합리적</a:t>
            </a:r>
            <a:r>
              <a:rPr lang="en-US" sz="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900" b="0" i="0" u="none" strike="noStrike">
                <a:solidFill>
                  <a:srgbClr val="000000"/>
                </a:solidFill>
                <a:ea typeface="Pretendard Regular"/>
              </a:rPr>
              <a:t>결정</a:t>
            </a:r>
            <a:r>
              <a:rPr lang="en-US" sz="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900" b="0" i="0" u="none" strike="noStrike">
                <a:solidFill>
                  <a:srgbClr val="000000"/>
                </a:solidFill>
                <a:ea typeface="Pretendard Regular"/>
              </a:rPr>
              <a:t>지원</a:t>
            </a:r>
            <a:r>
              <a:rPr lang="en-US" sz="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900" b="0" i="0" u="none" strike="noStrike">
                <a:solidFill>
                  <a:srgbClr val="000000"/>
                </a:solidFill>
                <a:ea typeface="Pretendard Regular"/>
              </a:rPr>
              <a:t>필요</a:t>
            </a:r>
          </a:p>
          <a:p>
            <a:pPr lvl="0" algn="l">
              <a:lnSpc>
                <a:spcPct val="132800"/>
              </a:lnSpc>
            </a:pPr>
            <a:r>
              <a:rPr lang="en-US" sz="9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900" b="0" i="0" u="none" strike="noStrike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900" b="0" i="0" u="none" strike="noStrike">
                <a:solidFill>
                  <a:srgbClr val="000000"/>
                </a:solidFill>
                <a:ea typeface="Pretendard Regular"/>
              </a:rPr>
              <a:t>할인</a:t>
            </a:r>
            <a:r>
              <a:rPr lang="en-US" sz="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900" b="0" i="0" u="none" strike="noStrike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900" b="0" i="0" u="none" strike="noStrike">
                <a:solidFill>
                  <a:srgbClr val="000000"/>
                </a:solidFill>
                <a:ea typeface="Pretendard Regular"/>
              </a:rPr>
              <a:t>부재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6400" y="2578100"/>
            <a:ext cx="48006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Pretendard Regular"/>
              </a:rPr>
              <a:t>SmartShopper</a:t>
            </a:r>
            <a:r>
              <a:rPr lang="ko-KR" sz="1200" b="0" i="0" u="none" strike="noStrike">
                <a:solidFill>
                  <a:srgbClr val="000000"/>
                </a:solidFill>
                <a:ea typeface="Pretendard Regular"/>
              </a:rPr>
              <a:t>는</a:t>
            </a:r>
            <a:r>
              <a:rPr lang="en-US" sz="1200" b="0" i="0" u="none" strike="noStrike">
                <a:solidFill>
                  <a:srgbClr val="000000"/>
                </a:solidFill>
                <a:latin typeface="Pretendard Regular"/>
              </a:rPr>
              <a:t> AI </a:t>
            </a:r>
            <a:r>
              <a:rPr lang="ko-KR" sz="12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1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Pretendard Regular"/>
              </a:rPr>
              <a:t>챗봇으로</a:t>
            </a:r>
            <a:r>
              <a:rPr lang="en-US" sz="12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200" b="0" i="0" u="none" strike="noStrike">
                <a:solidFill>
                  <a:srgbClr val="000000"/>
                </a:solidFill>
                <a:ea typeface="Pretendard Regular"/>
              </a:rPr>
              <a:t>상품에</a:t>
            </a:r>
            <a:r>
              <a:rPr lang="en-US" sz="1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1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Pretendard Regular"/>
              </a:rPr>
              <a:t>최저가</a:t>
            </a:r>
            <a:r>
              <a:rPr lang="en-US" sz="1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Pretendard Regular"/>
              </a:rPr>
              <a:t>정보를</a:t>
            </a:r>
            <a:r>
              <a:rPr lang="en-US" sz="1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Pretendard Regular"/>
              </a:rPr>
              <a:t>제공하여</a:t>
            </a:r>
            <a:r>
              <a:rPr lang="en-US" sz="1200" b="0" i="0" u="none" strike="noStrike">
                <a:solidFill>
                  <a:srgbClr val="000000"/>
                </a:solidFill>
                <a:latin typeface="Pretendard Regular"/>
              </a:rPr>
              <a:t>  </a:t>
            </a:r>
            <a:r>
              <a:rPr lang="ko-KR" sz="1200" b="0" i="0" u="none" strike="noStrike">
                <a:solidFill>
                  <a:srgbClr val="000000"/>
                </a:solidFill>
                <a:ea typeface="Pretendard Regular"/>
              </a:rPr>
              <a:t>소비자의</a:t>
            </a:r>
            <a:r>
              <a:rPr lang="en-US" sz="1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Pretendard Regular"/>
              </a:rPr>
              <a:t>합리적</a:t>
            </a:r>
            <a:r>
              <a:rPr lang="en-US" sz="1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Pretendard Regular"/>
              </a:rPr>
              <a:t>구매를</a:t>
            </a:r>
            <a:r>
              <a:rPr lang="en-US" sz="1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Pretendard Regular"/>
              </a:rPr>
              <a:t>돕는</a:t>
            </a:r>
            <a:r>
              <a:rPr lang="en-US" sz="1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Pretendard Regular"/>
              </a:rPr>
              <a:t>서비스입니다</a:t>
            </a:r>
            <a:r>
              <a:rPr lang="en-US" sz="1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9100" y="2286000"/>
            <a:ext cx="47879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100" b="0" i="0" u="none" strike="noStrike" spc="-100">
                <a:solidFill>
                  <a:srgbClr val="F8F8F8"/>
                </a:solidFill>
                <a:ea typeface="Pretendard Bold"/>
              </a:rPr>
              <a:t>마트</a:t>
            </a:r>
            <a:r>
              <a:rPr lang="en-US" sz="1100" b="0" i="0" u="none" strike="noStrike" spc="-100">
                <a:solidFill>
                  <a:srgbClr val="F8F8F8"/>
                </a:solidFill>
                <a:latin typeface="Pretendard Bold"/>
              </a:rPr>
              <a:t> </a:t>
            </a:r>
            <a:r>
              <a:rPr lang="ko-KR" sz="1100" b="0" i="0" u="none" strike="noStrike" spc="-100">
                <a:solidFill>
                  <a:srgbClr val="F8F8F8"/>
                </a:solidFill>
                <a:ea typeface="Pretendard Bold"/>
              </a:rPr>
              <a:t>쇼핑</a:t>
            </a:r>
            <a:r>
              <a:rPr lang="en-US" sz="1100" b="0" i="0" u="none" strike="noStrike" spc="-100">
                <a:solidFill>
                  <a:srgbClr val="F8F8F8"/>
                </a:solidFill>
                <a:latin typeface="Pretendard Bold"/>
              </a:rPr>
              <a:t> </a:t>
            </a:r>
            <a:r>
              <a:rPr lang="ko-KR" sz="1100" b="0" i="0" u="none" strike="noStrike" spc="-100">
                <a:solidFill>
                  <a:srgbClr val="F8F8F8"/>
                </a:solidFill>
                <a:ea typeface="Pretendard Bold"/>
              </a:rPr>
              <a:t>도우미</a:t>
            </a:r>
            <a:r>
              <a:rPr lang="en-US" sz="1100" b="0" i="0" u="none" strike="noStrike" spc="-100">
                <a:solidFill>
                  <a:srgbClr val="F8F8F8"/>
                </a:solidFill>
                <a:latin typeface="Pretendard Bold"/>
              </a:rPr>
              <a:t> </a:t>
            </a:r>
            <a:r>
              <a:rPr lang="ko-KR" sz="1100" b="0" i="0" u="none" strike="noStrike" spc="-100">
                <a:solidFill>
                  <a:srgbClr val="F8F8F8"/>
                </a:solidFill>
                <a:ea typeface="Pretendard Bold"/>
              </a:rPr>
              <a:t>챗봇</a:t>
            </a:r>
            <a:r>
              <a:rPr lang="en-US" sz="1100" b="0" i="0" u="none" strike="noStrike" spc="-100">
                <a:solidFill>
                  <a:srgbClr val="F8F8F8"/>
                </a:solidFill>
                <a:latin typeface="Pretendard Bold"/>
              </a:rPr>
              <a:t> (SmartShopper)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2400" y="444500"/>
            <a:ext cx="5308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 spc="-200">
                <a:solidFill>
                  <a:srgbClr val="000000"/>
                </a:solidFill>
                <a:ea typeface="SB AggroOTF Medium"/>
              </a:rPr>
              <a:t>서비스</a:t>
            </a:r>
            <a:r>
              <a:rPr lang="en-US" sz="2000" b="0" i="0" u="none" strike="noStrike" spc="-20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2000" b="0" i="0" u="none" strike="noStrike" spc="-200">
                <a:solidFill>
                  <a:srgbClr val="000000"/>
                </a:solidFill>
                <a:ea typeface="SB AggroOTF Medium"/>
              </a:rPr>
              <a:t>개요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04900" y="3314700"/>
            <a:ext cx="7620000" cy="279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302000"/>
            <a:ext cx="53086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5800" y="2133600"/>
            <a:ext cx="2095500" cy="127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2400" y="825500"/>
            <a:ext cx="114300" cy="114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1079500"/>
            <a:ext cx="254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213100" y="1308100"/>
            <a:ext cx="2120900" cy="177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1000" b="0" i="0" u="none" strike="noStrike">
                <a:solidFill>
                  <a:srgbClr val="F15B2D"/>
                </a:solidFill>
                <a:ea typeface="Pretendard Bold"/>
              </a:rPr>
              <a:t>서비스의</a:t>
            </a:r>
            <a:r>
              <a:rPr lang="en-US" sz="1000" b="0" i="0" u="none" strike="noStrike">
                <a:solidFill>
                  <a:srgbClr val="F15B2D"/>
                </a:solidFill>
                <a:latin typeface="Pretendard Bold"/>
              </a:rPr>
              <a:t> </a:t>
            </a:r>
            <a:r>
              <a:rPr lang="ko-KR" sz="1000" b="0" i="0" u="none" strike="noStrike">
                <a:solidFill>
                  <a:srgbClr val="F15B2D"/>
                </a:solidFill>
                <a:ea typeface="Pretendard Bold"/>
              </a:rPr>
              <a:t>주요</a:t>
            </a:r>
            <a:r>
              <a:rPr lang="en-US" sz="1000" b="0" i="0" u="none" strike="noStrike">
                <a:solidFill>
                  <a:srgbClr val="F15B2D"/>
                </a:solidFill>
                <a:latin typeface="Pretendard Bold"/>
              </a:rPr>
              <a:t> </a:t>
            </a:r>
            <a:r>
              <a:rPr lang="ko-KR" sz="1000" b="0" i="0" u="none" strike="noStrike">
                <a:solidFill>
                  <a:srgbClr val="F15B2D"/>
                </a:solidFill>
                <a:ea typeface="Pretendard Bold"/>
              </a:rPr>
              <a:t>목표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213100" y="1536700"/>
            <a:ext cx="22352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8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800" b="0" i="0" u="none" strike="noStrike">
                <a:solidFill>
                  <a:srgbClr val="000000"/>
                </a:solidFill>
                <a:ea typeface="Pretendard Regular"/>
              </a:rPr>
              <a:t>사용자에게</a:t>
            </a:r>
            <a:r>
              <a:rPr lang="en-US" sz="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800" b="0" i="0" u="none" strike="noStrike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800" b="0" i="0" u="none" strike="noStrike">
                <a:solidFill>
                  <a:srgbClr val="000000"/>
                </a:solidFill>
                <a:ea typeface="Pretendard Regular"/>
              </a:rPr>
              <a:t>가격</a:t>
            </a:r>
            <a:r>
              <a:rPr lang="en-US" sz="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800" b="0" i="0" u="none" strike="noStrike">
                <a:solidFill>
                  <a:srgbClr val="000000"/>
                </a:solidFill>
                <a:ea typeface="Pretendard Regular"/>
              </a:rPr>
              <a:t>정보와</a:t>
            </a:r>
            <a:r>
              <a:rPr lang="en-US" sz="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800" b="0" i="0" u="none" strike="noStrike">
                <a:solidFill>
                  <a:srgbClr val="000000"/>
                </a:solidFill>
                <a:ea typeface="Pretendard Regular"/>
              </a:rPr>
              <a:t>가성비</a:t>
            </a:r>
            <a:r>
              <a:rPr lang="en-US" sz="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800" b="0" i="0" u="none" strike="noStrike">
                <a:solidFill>
                  <a:srgbClr val="000000"/>
                </a:solidFill>
                <a:ea typeface="Pretendard Regular"/>
              </a:rPr>
              <a:t>분석을</a:t>
            </a:r>
            <a:r>
              <a:rPr lang="en-US" sz="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800" b="0" i="0" u="none" strike="noStrike">
                <a:solidFill>
                  <a:srgbClr val="000000"/>
                </a:solidFill>
                <a:ea typeface="Pretendard Regular"/>
              </a:rPr>
              <a:t>제공하여</a:t>
            </a:r>
            <a:r>
              <a:rPr lang="en-US" sz="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800" b="0" i="0" u="none" strike="noStrike">
                <a:solidFill>
                  <a:srgbClr val="000000"/>
                </a:solidFill>
                <a:ea typeface="Pretendard Regular"/>
              </a:rPr>
              <a:t>현명한</a:t>
            </a:r>
            <a:r>
              <a:rPr lang="en-US" sz="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800" b="0" i="0" u="none" strike="noStrike">
                <a:solidFill>
                  <a:srgbClr val="000000"/>
                </a:solidFill>
                <a:ea typeface="Pretendard Regular"/>
              </a:rPr>
              <a:t>소비를</a:t>
            </a:r>
            <a:r>
              <a:rPr lang="en-US" sz="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800" b="0" i="0" u="none" strike="noStrike">
                <a:solidFill>
                  <a:srgbClr val="000000"/>
                </a:solidFill>
                <a:ea typeface="Pretendard Regular"/>
              </a:rPr>
              <a:t>지원</a:t>
            </a:r>
          </a:p>
          <a:p>
            <a:pPr lvl="0" algn="l">
              <a:lnSpc>
                <a:spcPct val="116199"/>
              </a:lnSpc>
            </a:pPr>
            <a:r>
              <a:rPr lang="ko-KR" sz="800" b="0" i="0" u="none" strike="noStrike">
                <a:solidFill>
                  <a:srgbClr val="000000"/>
                </a:solidFill>
                <a:ea typeface="Pretendard Regular"/>
              </a:rPr>
              <a:t>마트별</a:t>
            </a:r>
            <a:r>
              <a:rPr lang="en-US" sz="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800" b="0" i="0" u="none" strike="noStrike">
                <a:solidFill>
                  <a:srgbClr val="000000"/>
                </a:solidFill>
                <a:ea typeface="Pretendard Regular"/>
              </a:rPr>
              <a:t>할인</a:t>
            </a:r>
            <a:r>
              <a:rPr lang="en-US" sz="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800" b="0" i="0" u="none" strike="noStrike">
                <a:solidFill>
                  <a:srgbClr val="000000"/>
                </a:solidFill>
                <a:ea typeface="Pretendard Regular"/>
              </a:rPr>
              <a:t>정보를</a:t>
            </a:r>
            <a:r>
              <a:rPr lang="en-US" sz="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800" b="0" i="0" u="none" strike="noStrike">
                <a:solidFill>
                  <a:srgbClr val="000000"/>
                </a:solidFill>
                <a:ea typeface="Pretendard Regular"/>
              </a:rPr>
              <a:t>제공하여</a:t>
            </a:r>
            <a:r>
              <a:rPr lang="en-US" sz="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80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800" b="0" i="0" u="none" strike="noStrike">
                <a:solidFill>
                  <a:srgbClr val="000000"/>
                </a:solidFill>
                <a:ea typeface="Pretendard Regular"/>
              </a:rPr>
              <a:t>선택의</a:t>
            </a:r>
            <a:r>
              <a:rPr lang="en-US" sz="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800" b="0" i="0" u="none" strike="noStrike">
                <a:solidFill>
                  <a:srgbClr val="000000"/>
                </a:solidFill>
                <a:ea typeface="Pretendard Regular"/>
              </a:rPr>
              <a:t>폭을</a:t>
            </a:r>
            <a:r>
              <a:rPr lang="en-US" sz="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800" b="0" i="0" u="none" strike="noStrike">
                <a:solidFill>
                  <a:srgbClr val="000000"/>
                </a:solidFill>
                <a:ea typeface="Pretendard Regular"/>
              </a:rPr>
              <a:t>넓힘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213100" y="2260600"/>
            <a:ext cx="2120900" cy="177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1000" b="0" i="0" u="none" strike="noStrike">
                <a:solidFill>
                  <a:srgbClr val="F15B2D"/>
                </a:solidFill>
                <a:ea typeface="Pretendard Bold"/>
              </a:rPr>
              <a:t>사용자</a:t>
            </a:r>
            <a:r>
              <a:rPr lang="en-US" sz="1000" b="0" i="0" u="none" strike="noStrike">
                <a:solidFill>
                  <a:srgbClr val="F15B2D"/>
                </a:solidFill>
                <a:latin typeface="Pretendard Bold"/>
              </a:rPr>
              <a:t> </a:t>
            </a:r>
            <a:r>
              <a:rPr lang="ko-KR" sz="1000" b="0" i="0" u="none" strike="noStrike">
                <a:solidFill>
                  <a:srgbClr val="F15B2D"/>
                </a:solidFill>
                <a:ea typeface="Pretendard Bold"/>
              </a:rPr>
              <a:t>및</a:t>
            </a:r>
            <a:r>
              <a:rPr lang="en-US" sz="1000" b="0" i="0" u="none" strike="noStrike">
                <a:solidFill>
                  <a:srgbClr val="F15B2D"/>
                </a:solidFill>
                <a:latin typeface="Pretendard Bold"/>
              </a:rPr>
              <a:t> </a:t>
            </a:r>
            <a:r>
              <a:rPr lang="ko-KR" sz="1000" b="0" i="0" u="none" strike="noStrike">
                <a:solidFill>
                  <a:srgbClr val="F15B2D"/>
                </a:solidFill>
                <a:ea typeface="Pretendard Bold"/>
              </a:rPr>
              <a:t>사회적</a:t>
            </a:r>
            <a:r>
              <a:rPr lang="en-US" sz="1000" b="0" i="0" u="none" strike="noStrike">
                <a:solidFill>
                  <a:srgbClr val="F15B2D"/>
                </a:solidFill>
                <a:latin typeface="Pretendard Bold"/>
              </a:rPr>
              <a:t> </a:t>
            </a:r>
            <a:r>
              <a:rPr lang="ko-KR" sz="1000" b="0" i="0" u="none" strike="noStrike">
                <a:solidFill>
                  <a:srgbClr val="F15B2D"/>
                </a:solidFill>
                <a:ea typeface="Pretendard Bold"/>
              </a:rPr>
              <a:t>기여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213100" y="2552700"/>
            <a:ext cx="21209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8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800" b="0" i="0" u="none" strike="noStrike">
                <a:solidFill>
                  <a:srgbClr val="000000"/>
                </a:solidFill>
                <a:ea typeface="Pretendard Regular"/>
              </a:rPr>
              <a:t>쇼핑</a:t>
            </a:r>
            <a:r>
              <a:rPr lang="en-US" sz="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800" b="0" i="0" u="none" strike="noStrike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8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800" b="0" i="0" u="none" strike="noStrike">
                <a:solidFill>
                  <a:srgbClr val="000000"/>
                </a:solidFill>
                <a:ea typeface="Pretendard Regular"/>
              </a:rPr>
              <a:t>비용</a:t>
            </a:r>
            <a:r>
              <a:rPr lang="en-US" sz="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800" b="0" i="0" u="none" strike="noStrike">
                <a:solidFill>
                  <a:srgbClr val="000000"/>
                </a:solidFill>
                <a:ea typeface="Pretendard Regular"/>
              </a:rPr>
              <a:t>절감</a:t>
            </a:r>
          </a:p>
          <a:p>
            <a:pPr lvl="0" algn="l">
              <a:lnSpc>
                <a:spcPct val="116199"/>
              </a:lnSpc>
            </a:pPr>
            <a:r>
              <a:rPr lang="en-US" sz="8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800" b="0" i="0" u="none" strike="noStrike">
                <a:solidFill>
                  <a:srgbClr val="000000"/>
                </a:solidFill>
                <a:ea typeface="Pretendard Regular"/>
              </a:rPr>
              <a:t>현명한</a:t>
            </a:r>
            <a:r>
              <a:rPr lang="en-US" sz="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800" b="0" i="0" u="none" strike="noStrike">
                <a:solidFill>
                  <a:srgbClr val="000000"/>
                </a:solidFill>
                <a:ea typeface="Pretendard Regular"/>
              </a:rPr>
              <a:t>소비</a:t>
            </a:r>
            <a:r>
              <a:rPr lang="en-US" sz="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800" b="0" i="0" u="none" strike="noStrike">
                <a:solidFill>
                  <a:srgbClr val="000000"/>
                </a:solidFill>
                <a:ea typeface="Pretendard Regular"/>
              </a:rPr>
              <a:t>의사결정</a:t>
            </a:r>
            <a:r>
              <a:rPr lang="en-US" sz="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800" b="0" i="0" u="none" strike="noStrike">
                <a:solidFill>
                  <a:srgbClr val="000000"/>
                </a:solidFill>
                <a:ea typeface="Pretendard Regular"/>
              </a:rPr>
              <a:t>지원</a:t>
            </a:r>
          </a:p>
          <a:p>
            <a:pPr lvl="0" algn="l">
              <a:lnSpc>
                <a:spcPct val="116199"/>
              </a:lnSpc>
            </a:pPr>
            <a:r>
              <a:rPr lang="en-US" sz="8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800" b="0" i="0" u="none" strike="noStrike">
                <a:solidFill>
                  <a:srgbClr val="000000"/>
                </a:solidFill>
                <a:ea typeface="Pretendard Regular"/>
              </a:rPr>
              <a:t>소비자</a:t>
            </a:r>
            <a:r>
              <a:rPr lang="en-US" sz="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800" b="0" i="0" u="none" strike="noStrike">
                <a:solidFill>
                  <a:srgbClr val="000000"/>
                </a:solidFill>
                <a:ea typeface="Pretendard Regular"/>
              </a:rPr>
              <a:t>권익</a:t>
            </a:r>
            <a:r>
              <a:rPr lang="en-US" sz="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800" b="0" i="0" u="none" strike="noStrike">
                <a:solidFill>
                  <a:srgbClr val="000000"/>
                </a:solidFill>
                <a:ea typeface="Pretendard Regular"/>
              </a:rPr>
              <a:t>향상</a:t>
            </a:r>
          </a:p>
          <a:p>
            <a:pPr lvl="0" algn="l">
              <a:lnSpc>
                <a:spcPct val="116199"/>
              </a:lnSpc>
            </a:pPr>
            <a:r>
              <a:rPr lang="en-US" sz="8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800" b="0" i="0" u="none" strike="noStrike">
                <a:solidFill>
                  <a:srgbClr val="000000"/>
                </a:solidFill>
                <a:ea typeface="Pretendard Regular"/>
              </a:rPr>
              <a:t>마트</a:t>
            </a:r>
            <a:r>
              <a:rPr lang="en-US" sz="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800" b="0" i="0" u="none" strike="noStrike">
                <a:solidFill>
                  <a:srgbClr val="000000"/>
                </a:solidFill>
                <a:ea typeface="Pretendard Regular"/>
              </a:rPr>
              <a:t>간</a:t>
            </a:r>
            <a:r>
              <a:rPr lang="en-US" sz="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800" b="0" i="0" u="none" strike="noStrike">
                <a:solidFill>
                  <a:srgbClr val="000000"/>
                </a:solidFill>
                <a:ea typeface="Pretendard Regular"/>
              </a:rPr>
              <a:t>건전한</a:t>
            </a:r>
            <a:r>
              <a:rPr lang="en-US" sz="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800" b="0" i="0" u="none" strike="noStrike">
                <a:solidFill>
                  <a:srgbClr val="000000"/>
                </a:solidFill>
                <a:ea typeface="Pretendard Regular"/>
              </a:rPr>
              <a:t>경쟁</a:t>
            </a:r>
            <a:r>
              <a:rPr lang="en-US" sz="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800" b="0" i="0" u="none" strike="noStrike">
                <a:solidFill>
                  <a:srgbClr val="000000"/>
                </a:solidFill>
                <a:ea typeface="Pretendard Regular"/>
              </a:rPr>
              <a:t>유도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2400" y="444500"/>
            <a:ext cx="5308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 spc="-200">
                <a:solidFill>
                  <a:srgbClr val="000000"/>
                </a:solidFill>
                <a:ea typeface="SB AggroOTF Medium"/>
              </a:rPr>
              <a:t>서비스</a:t>
            </a:r>
            <a:r>
              <a:rPr lang="en-US" sz="2000" b="0" i="0" u="none" strike="noStrike" spc="-20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2000" b="0" i="0" u="none" strike="noStrike" spc="-200">
                <a:solidFill>
                  <a:srgbClr val="000000"/>
                </a:solidFill>
                <a:ea typeface="SB AggroOTF Medium"/>
              </a:rPr>
              <a:t>목표</a:t>
            </a:r>
            <a:r>
              <a:rPr lang="en-US" sz="2000" b="0" i="0" u="none" strike="noStrike" spc="-20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2000" b="0" i="0" u="none" strike="noStrike" spc="-200">
                <a:solidFill>
                  <a:srgbClr val="000000"/>
                </a:solidFill>
                <a:ea typeface="SB AggroOTF Medium"/>
              </a:rPr>
              <a:t>및</a:t>
            </a:r>
            <a:r>
              <a:rPr lang="en-US" sz="2000" b="0" i="0" u="none" strike="noStrike" spc="-20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2000" b="0" i="0" u="none" strike="noStrike" spc="-200">
                <a:solidFill>
                  <a:srgbClr val="000000"/>
                </a:solidFill>
                <a:ea typeface="SB AggroOTF Medium"/>
              </a:rPr>
              <a:t>기대효과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50" y="954124"/>
            <a:ext cx="1057966" cy="21463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04900" y="3314700"/>
            <a:ext cx="7620000" cy="279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302000"/>
            <a:ext cx="53086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356100" y="2540000"/>
            <a:ext cx="1016000" cy="266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1500" b="0" i="0" u="none" strike="noStrike" spc="-100">
                <a:solidFill>
                  <a:srgbClr val="000000"/>
                </a:solidFill>
                <a:ea typeface="SB AggroOTF Bold"/>
              </a:rPr>
              <a:t>대학생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54000" y="2057400"/>
            <a:ext cx="22479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" y="952500"/>
            <a:ext cx="292100" cy="228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22300" y="965200"/>
            <a:ext cx="2159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00" b="1" i="0" u="none" strike="noStrike">
                <a:solidFill>
                  <a:srgbClr val="000000"/>
                </a:solidFill>
                <a:latin typeface="SB AggroOTF Medium"/>
              </a:rPr>
              <a:t>01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3100" y="952500"/>
            <a:ext cx="292100" cy="228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981200" y="965200"/>
            <a:ext cx="2159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00" b="1" i="0" u="none" strike="noStrike">
                <a:solidFill>
                  <a:srgbClr val="000000"/>
                </a:solidFill>
                <a:latin typeface="SB AggroOTF Medium"/>
              </a:rPr>
              <a:t>02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800" y="952500"/>
            <a:ext cx="292100" cy="228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390900" y="965200"/>
            <a:ext cx="2159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00" b="1" i="0" u="none" strike="noStrike">
                <a:solidFill>
                  <a:srgbClr val="000000"/>
                </a:solidFill>
                <a:latin typeface="SB AggroOTF Medium"/>
              </a:rPr>
              <a:t>03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4400" y="952500"/>
            <a:ext cx="2921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" y="1333500"/>
            <a:ext cx="977900" cy="965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5600" y="1308100"/>
            <a:ext cx="977900" cy="990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2600" y="1308100"/>
            <a:ext cx="977900" cy="990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68800" y="1308100"/>
            <a:ext cx="1003300" cy="1003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76400" y="2057400"/>
            <a:ext cx="2247900" cy="1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073400" y="2057400"/>
            <a:ext cx="22479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4762500" y="965200"/>
            <a:ext cx="2159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00" b="1" i="0" u="none" strike="noStrike">
                <a:solidFill>
                  <a:srgbClr val="000000"/>
                </a:solidFill>
                <a:latin typeface="SB AggroOTF Medium"/>
              </a:rPr>
              <a:t>04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997200" y="2540000"/>
            <a:ext cx="1016000" cy="266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1500" b="0" i="0" u="none" strike="noStrike" spc="-100">
                <a:solidFill>
                  <a:srgbClr val="000000"/>
                </a:solidFill>
                <a:ea typeface="SB AggroOTF Bold"/>
              </a:rPr>
              <a:t>주부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00200" y="2540000"/>
            <a:ext cx="1016000" cy="266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1500" b="0" i="0" u="none" strike="noStrike" spc="-100">
                <a:solidFill>
                  <a:srgbClr val="000000"/>
                </a:solidFill>
                <a:ea typeface="SB AggroOTF Bold"/>
              </a:rPr>
              <a:t>쇼핑</a:t>
            </a:r>
            <a:r>
              <a:rPr lang="en-US" sz="1500" b="0" i="0" u="none" strike="noStrike" spc="-100">
                <a:solidFill>
                  <a:srgbClr val="000000"/>
                </a:solidFill>
                <a:latin typeface="SB AggroOTF Bold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SB AggroOTF Bold"/>
              </a:rPr>
              <a:t>애호가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66700" y="2540000"/>
            <a:ext cx="1066800" cy="266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1500" b="0" i="0" u="none" strike="noStrike" spc="-100">
                <a:solidFill>
                  <a:srgbClr val="000000"/>
                </a:solidFill>
                <a:ea typeface="SB AggroOTF Bold"/>
              </a:rPr>
              <a:t>일반</a:t>
            </a:r>
            <a:r>
              <a:rPr lang="en-US" sz="1500" b="0" i="0" u="none" strike="noStrike" spc="-100">
                <a:solidFill>
                  <a:srgbClr val="000000"/>
                </a:solidFill>
                <a:latin typeface="SB AggroOTF Bold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SB AggroOTF Bold"/>
              </a:rPr>
              <a:t>소비자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5100" y="457200"/>
            <a:ext cx="5295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 spc="-100">
                <a:solidFill>
                  <a:srgbClr val="000000"/>
                </a:solidFill>
                <a:ea typeface="SB AggroOTF Medium"/>
              </a:rPr>
              <a:t>타겟</a:t>
            </a:r>
            <a:r>
              <a:rPr lang="en-US" sz="1800" b="0" i="0" u="none" strike="noStrike" spc="-10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SB AggroOTF Medium"/>
              </a:rPr>
              <a:t>사용자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302000"/>
            <a:ext cx="53086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04900" y="3314700"/>
            <a:ext cx="76200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0" y="977900"/>
            <a:ext cx="1968500" cy="55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2600" y="977900"/>
            <a:ext cx="1968500" cy="558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87400" y="1066800"/>
            <a:ext cx="16764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400" b="0" i="0" u="none" strike="noStrike">
                <a:solidFill>
                  <a:srgbClr val="000000"/>
                </a:solidFill>
                <a:ea typeface="Pretendard Bold"/>
              </a:rPr>
              <a:t>데이터</a:t>
            </a:r>
            <a:r>
              <a:rPr lang="en-US" sz="1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Pretendard Bold"/>
              </a:rPr>
              <a:t>최적화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0" y="2146300"/>
            <a:ext cx="1968500" cy="558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2600" y="2146300"/>
            <a:ext cx="1968500" cy="558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3300" y="825500"/>
            <a:ext cx="139700" cy="139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0500" y="1104900"/>
            <a:ext cx="25400" cy="254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" y="1866900"/>
            <a:ext cx="139700" cy="139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700" y="2197100"/>
            <a:ext cx="254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2760000">
            <a:off x="4902200" y="2819400"/>
            <a:ext cx="622300" cy="673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">
            <a:off x="76200" y="800100"/>
            <a:ext cx="508000" cy="5461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28700" y="1498600"/>
            <a:ext cx="1498600" cy="69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7029"/>
              </a:lnSpc>
            </a:pPr>
            <a:r>
              <a:rPr lang="en-US" sz="1300" b="0" i="0" u="none" strike="noStrike" spc="-100">
                <a:solidFill>
                  <a:srgbClr val="000000"/>
                </a:solidFill>
                <a:latin typeface="Pretendard Regular"/>
              </a:rPr>
              <a:t>chunk size : 100, Overlap : 100</a:t>
            </a:r>
          </a:p>
          <a:p>
            <a:pPr lvl="0" algn="l">
              <a:lnSpc>
                <a:spcPct val="117029"/>
              </a:lnSpc>
            </a:pPr>
            <a:endParaRPr lang="en-US" sz="1300" b="0" i="0" u="none" strike="noStrike" spc="-10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149600" y="1536700"/>
            <a:ext cx="1524000" cy="22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7029"/>
              </a:lnSpc>
            </a:pPr>
            <a:r>
              <a:rPr lang="en-US" sz="1300" b="0" i="0" u="none" strike="noStrike" spc="-100">
                <a:solidFill>
                  <a:srgbClr val="000000"/>
                </a:solidFill>
                <a:latin typeface="Pretendard Regular"/>
              </a:rPr>
              <a:t>Pinecone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9000" y="2781300"/>
            <a:ext cx="14986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7029"/>
              </a:lnSpc>
            </a:pPr>
            <a:r>
              <a:rPr lang="en-US" sz="1300" b="0" i="0" u="none" strike="noStrike" spc="-100">
                <a:solidFill>
                  <a:srgbClr val="000000"/>
                </a:solidFill>
                <a:latin typeface="Pretendard Regular"/>
              </a:rPr>
              <a:t>OpenAI Embeddings</a:t>
            </a:r>
          </a:p>
          <a:p>
            <a:pPr lvl="0" algn="l">
              <a:lnSpc>
                <a:spcPct val="117029"/>
              </a:lnSpc>
            </a:pPr>
            <a:endParaRPr lang="en-US" sz="1300" b="0" i="0" u="none" strike="noStrike" spc="-10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857500" y="2692400"/>
            <a:ext cx="1892300" cy="69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7029"/>
              </a:lnSpc>
            </a:pPr>
            <a:r>
              <a:rPr lang="en-US" sz="1300" b="0" i="0" u="none" strike="noStrike" spc="-100">
                <a:solidFill>
                  <a:srgbClr val="000000"/>
                </a:solidFill>
                <a:latin typeface="Pretendard Regular"/>
              </a:rPr>
              <a:t>top-k = 5, </a:t>
            </a:r>
          </a:p>
          <a:p>
            <a:pPr lvl="0" algn="r">
              <a:lnSpc>
                <a:spcPct val="117029"/>
              </a:lnSpc>
            </a:pPr>
            <a:r>
              <a:rPr lang="ko-KR" sz="1300" b="0" i="0" u="none" strike="noStrike" spc="-100">
                <a:solidFill>
                  <a:srgbClr val="000000"/>
                </a:solidFill>
                <a:ea typeface="Pretendard Regular"/>
              </a:rPr>
              <a:t>유사도</a:t>
            </a:r>
            <a:r>
              <a:rPr lang="en-US" sz="13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300" b="0" i="0" u="none" strike="noStrike" spc="-100">
                <a:solidFill>
                  <a:srgbClr val="000000"/>
                </a:solidFill>
                <a:ea typeface="Pretendard Regular"/>
              </a:rPr>
              <a:t>임계값</a:t>
            </a:r>
            <a:r>
              <a:rPr lang="en-US" sz="1300" b="0" i="0" u="none" strike="noStrike" spc="-100">
                <a:solidFill>
                  <a:srgbClr val="000000"/>
                </a:solidFill>
                <a:latin typeface="Pretendard Regular"/>
              </a:rPr>
              <a:t> = 0.7</a:t>
            </a:r>
          </a:p>
          <a:p>
            <a:pPr lvl="0" algn="r">
              <a:lnSpc>
                <a:spcPct val="117029"/>
              </a:lnSpc>
            </a:pPr>
            <a:endParaRPr lang="en-US" sz="1300" b="0" i="0" u="none" strike="noStrike" spc="-10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162300" y="1066800"/>
            <a:ext cx="16764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400" b="0" i="0" u="none" strike="noStrike">
                <a:solidFill>
                  <a:srgbClr val="000000"/>
                </a:solidFill>
                <a:ea typeface="Pretendard Bold"/>
              </a:rPr>
              <a:t>벡터</a:t>
            </a:r>
            <a:r>
              <a:rPr lang="en-US" sz="1400" b="0" i="0" u="none" strike="noStrike">
                <a:solidFill>
                  <a:srgbClr val="000000"/>
                </a:solidFill>
                <a:latin typeface="Pretendard Bold"/>
              </a:rPr>
              <a:t> DB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87400" y="2247900"/>
            <a:ext cx="16764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400" b="0" i="0" u="none" strike="noStrike">
                <a:solidFill>
                  <a:srgbClr val="000000"/>
                </a:solidFill>
                <a:ea typeface="Pretendard Bold"/>
              </a:rPr>
              <a:t>임베딩</a:t>
            </a:r>
            <a:r>
              <a:rPr lang="en-US" sz="1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Pretendard Bold"/>
              </a:rPr>
              <a:t>모델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162300" y="2247900"/>
            <a:ext cx="16764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400" b="0" i="0" u="none" strike="noStrike">
                <a:solidFill>
                  <a:srgbClr val="000000"/>
                </a:solidFill>
                <a:ea typeface="Pretendard Bold"/>
              </a:rPr>
              <a:t>하이퍼</a:t>
            </a:r>
            <a:r>
              <a:rPr lang="en-US" sz="1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Pretendard Bold"/>
              </a:rPr>
              <a:t>파라미터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5100" y="457200"/>
            <a:ext cx="5295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000000"/>
                </a:solidFill>
                <a:latin typeface="SB AggroOTF Medium"/>
              </a:rPr>
              <a:t>RAG </a:t>
            </a:r>
            <a:r>
              <a:rPr lang="ko-KR" sz="1800" b="0" i="0" u="none" strike="noStrike" spc="-100">
                <a:solidFill>
                  <a:srgbClr val="000000"/>
                </a:solidFill>
                <a:ea typeface="SB AggroOTF Medium"/>
              </a:rPr>
              <a:t>파이프라인</a:t>
            </a:r>
            <a:r>
              <a:rPr lang="en-US" sz="1800" b="0" i="0" u="none" strike="noStrike" spc="-10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SB AggroOTF Medium"/>
              </a:rPr>
              <a:t>설계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04900" y="3314700"/>
            <a:ext cx="7620000" cy="279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2603500"/>
            <a:ext cx="139700" cy="139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00" y="2921000"/>
            <a:ext cx="254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00" y="1181100"/>
            <a:ext cx="139700" cy="139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5900" y="1460500"/>
            <a:ext cx="254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380000">
            <a:off x="304800" y="1117600"/>
            <a:ext cx="495300" cy="520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965200"/>
            <a:ext cx="5016500" cy="2324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65100" y="457200"/>
            <a:ext cx="5295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 spc="-100">
                <a:solidFill>
                  <a:srgbClr val="000000"/>
                </a:solidFill>
                <a:ea typeface="SB AggroOTF Medium"/>
              </a:rPr>
              <a:t>초기</a:t>
            </a:r>
            <a:r>
              <a:rPr lang="en-US" sz="1800" b="0" i="0" u="none" strike="noStrike" spc="-10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SB AggroOTF Medium"/>
              </a:rPr>
              <a:t>화면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302000"/>
            <a:ext cx="53086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04900" y="3314700"/>
            <a:ext cx="7620000" cy="279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00" y="2603500"/>
            <a:ext cx="139700" cy="139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00" y="2921000"/>
            <a:ext cx="254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8700" y="1181100"/>
            <a:ext cx="139700" cy="139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5900" y="1460500"/>
            <a:ext cx="254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">
            <a:off x="4889500" y="2781300"/>
            <a:ext cx="635000" cy="685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380000">
            <a:off x="304800" y="1117600"/>
            <a:ext cx="495300" cy="520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600" y="800100"/>
            <a:ext cx="3949700" cy="2235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65100" y="457200"/>
            <a:ext cx="5295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 spc="-100">
                <a:solidFill>
                  <a:srgbClr val="000000"/>
                </a:solidFill>
                <a:ea typeface="SB AggroOTF Medium"/>
              </a:rPr>
              <a:t>상품</a:t>
            </a:r>
            <a:r>
              <a:rPr lang="en-US" sz="1800" b="0" i="0" u="none" strike="noStrike" spc="-10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SB AggroOTF Medium"/>
              </a:rPr>
              <a:t>가격</a:t>
            </a:r>
            <a:r>
              <a:rPr lang="en-US" sz="1800" b="0" i="0" u="none" strike="noStrike" spc="-10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SB AggroOTF Medium"/>
              </a:rPr>
              <a:t>문의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04900" y="3314700"/>
            <a:ext cx="7620000" cy="279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44500" y="660400"/>
            <a:ext cx="5219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000000"/>
                </a:solidFill>
                <a:latin typeface="SB AggroOTF Medium"/>
              </a:rPr>
              <a:t>GPT</a:t>
            </a:r>
            <a:r>
              <a:rPr lang="ko-KR" sz="1800" b="0" i="0" u="none" strike="noStrike" spc="-100">
                <a:solidFill>
                  <a:srgbClr val="000000"/>
                </a:solidFill>
                <a:ea typeface="SB AggroOTF Medium"/>
              </a:rPr>
              <a:t>와</a:t>
            </a:r>
            <a:r>
              <a:rPr lang="en-US" sz="1800" b="0" i="0" u="none" strike="noStrike" spc="-100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SB AggroOTF Medium"/>
              </a:rPr>
              <a:t>비교분석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393700"/>
            <a:ext cx="1143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" y="647700"/>
            <a:ext cx="254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241300"/>
            <a:ext cx="2286000" cy="1663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2057400"/>
            <a:ext cx="2286000" cy="170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000" y="1295400"/>
            <a:ext cx="2552700" cy="1600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386</Words>
  <Application>Microsoft Office PowerPoint</Application>
  <PresentationFormat>사용자 지정</PresentationFormat>
  <Paragraphs>121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SB AggroOTF Light</vt:lpstr>
      <vt:lpstr>Calibri</vt:lpstr>
      <vt:lpstr>Pretendard Bold</vt:lpstr>
      <vt:lpstr>Pretendard Regular</vt:lpstr>
      <vt:lpstr>SB AggroOTF Medium</vt:lpstr>
      <vt:lpstr>Arial</vt:lpstr>
      <vt:lpstr>SB AggroOTF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SSAFY</cp:lastModifiedBy>
  <cp:revision>2</cp:revision>
  <dcterms:created xsi:type="dcterms:W3CDTF">2006-08-16T00:00:00Z</dcterms:created>
  <dcterms:modified xsi:type="dcterms:W3CDTF">2025-01-03T01:58:08Z</dcterms:modified>
</cp:coreProperties>
</file>